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slide" Target="slides/slide44.xml"/><Relationship Id="rId25" Type="http://schemas.openxmlformats.org/officeDocument/2006/relationships/slide" Target="slides/slide21.xml"/><Relationship Id="rId47" Type="http://schemas.openxmlformats.org/officeDocument/2006/relationships/slide" Target="slides/slide43.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3eef74f5e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3eef74f5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3f56b049f_0_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23f56b049f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3"/>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4"/>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 name="Google Shape;26;p4"/>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Google Shape;32;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youtu.be/eXxaKA_K4M0?t=3m34s" TargetMode="Externa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youtu.be/eXxaKA_K4M0?t=1m58s" TargetMode="External"/><Relationship Id="rId4" Type="http://schemas.openxmlformats.org/officeDocument/2006/relationships/image" Target="../media/image4.jpg"/><Relationship Id="rId5"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youtu.be/eXxaKA_K4M0?t=1m58s" TargetMode="External"/><Relationship Id="rId4" Type="http://schemas.openxmlformats.org/officeDocument/2006/relationships/image" Target="../media/image9.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youtu.be/eXxaKA_K4M0?t=3m34s" TargetMode="External"/><Relationship Id="rId4" Type="http://schemas.openxmlformats.org/officeDocument/2006/relationships/image" Target="../media/image15.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youtu.be/eXxaKA_K4M0?t=7m"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youtu.be/eXxaKA_K4M0?t=7m" TargetMode="External"/><Relationship Id="rId4" Type="http://schemas.openxmlformats.org/officeDocument/2006/relationships/image" Target="../media/image3.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youtu.be/eXxaKA_K4M0?t=8m7s" TargetMode="External"/><Relationship Id="rId4" Type="http://schemas.openxmlformats.org/officeDocument/2006/relationships/image" Target="../media/image19.pn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youtu.be/eXxaKA_K4M0?t=13m2s" TargetMode="External"/><Relationship Id="rId4" Type="http://schemas.openxmlformats.org/officeDocument/2006/relationships/image" Target="../media/image23.png"/><Relationship Id="rId5"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youtube.com/watch?v=6XArWK3VzWY&amp;list=PLKlntVS2tLE6wdPa8F2uq2FP1hl_ghBCJ&amp;index=5" TargetMode="External"/><Relationship Id="rId4" Type="http://schemas.openxmlformats.org/officeDocument/2006/relationships/image" Target="../media/image24.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youtube.com/watch?v=6XArWK3VzWY&amp;list=PLKlntVS2tLE6wdPa8F2uq2FP1hl_ghBCJ&amp;index=5"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youtube.com/watch?v=6XArWK3VzWY&amp;list=PLKlntVS2tLE6wdPa8F2uq2FP1hl_ghBCJ&amp;index=5" TargetMode="External"/><Relationship Id="rId4" Type="http://schemas.openxmlformats.org/officeDocument/2006/relationships/image" Target="../media/image26.jpg"/><Relationship Id="rId5"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youtube.com/watch?v=6XArWK3VzWY&amp;list=PLKlntVS2tLE6wdPa8F2uq2FP1hl_ghBCJ&amp;index=5" TargetMode="External"/><Relationship Id="rId4"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youtube.com/watch?v=6XArWK3VzWY&amp;list=PLKlntVS2tLE6wdPa8F2uq2FP1hl_ghBCJ&amp;index=5" TargetMode="External"/><Relationship Id="rId4" Type="http://schemas.openxmlformats.org/officeDocument/2006/relationships/image" Target="../media/image46.png"/><Relationship Id="rId5"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youtube.com/watch?v=6XArWK3VzWY&amp;list=PLKlntVS2tLE6wdPa8F2uq2FP1hl_ghBCJ&amp;index=5" TargetMode="External"/><Relationship Id="rId4" Type="http://schemas.openxmlformats.org/officeDocument/2006/relationships/image" Target="../media/image33.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youtube.com/watch?v=6XArWK3VzWY&amp;list=PLKlntVS2tLE6wdPa8F2uq2FP1hl_ghBCJ&amp;index=5" TargetMode="External"/><Relationship Id="rId4" Type="http://schemas.openxmlformats.org/officeDocument/2006/relationships/image" Target="../media/image30.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youtube.com/watch?v=6XArWK3VzWY&amp;list=PLKlntVS2tLE6wdPa8F2uq2FP1hl_ghBCJ&amp;index=5" TargetMode="External"/><Relationship Id="rId4" Type="http://schemas.openxmlformats.org/officeDocument/2006/relationships/image" Target="../media/image32.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youtube.com/watch?v=6XArWK3VzWY&amp;list=PLKlntVS2tLE6wdPa8F2uq2FP1hl_ghBCJ&amp;index=5" TargetMode="External"/><Relationship Id="rId4" Type="http://schemas.openxmlformats.org/officeDocument/2006/relationships/image" Target="../media/image41.png"/><Relationship Id="rId5"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youtube.com/watch?v=6XArWK3VzWY&amp;list=PLKlntVS2tLE6wdPa8F2uq2FP1hl_ghBCJ&amp;index=5" TargetMode="External"/><Relationship Id="rId4" Type="http://schemas.openxmlformats.org/officeDocument/2006/relationships/image" Target="../media/image47.png"/><Relationship Id="rId5"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drive.google.com/open?id=0Bzke6lBHG_z5dm5RdDdJTHRRMDQ" TargetMode="External"/><Relationship Id="rId4" Type="http://schemas.openxmlformats.org/officeDocument/2006/relationships/image" Target="../media/image48.png"/><Relationship Id="rId5"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42.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drive.google.com/open?id=0Bzke6lBHG_z5dm5RdDdJTHRRMDQ" TargetMode="External"/><Relationship Id="rId4" Type="http://schemas.openxmlformats.org/officeDocument/2006/relationships/image" Target="../media/image63.jpg"/><Relationship Id="rId5"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rive.google.com/open?id=0Bzke6lBHG_z5dm5RdDdJTHRRMDQ" TargetMode="External"/><Relationship Id="rId4" Type="http://schemas.openxmlformats.org/officeDocument/2006/relationships/image" Target="../media/image65.png"/><Relationship Id="rId5"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drive.google.com/open?id=0Bzke6lBHG_z5VWd2ZG1yQ182WE0" TargetMode="External"/><Relationship Id="rId4" Type="http://schemas.openxmlformats.org/officeDocument/2006/relationships/hyperlink" Target="https://drive.google.com/open?id=0Bzke6lBHG_z5a1Ntek5tMUozNmM" TargetMode="External"/><Relationship Id="rId5" Type="http://schemas.openxmlformats.org/officeDocument/2006/relationships/hyperlink" Target="https://drive.google.com/open?id=0Bzke6lBHG_z5V1RuM2dsNDFUYm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jpg"/><Relationship Id="rId4" Type="http://schemas.openxmlformats.org/officeDocument/2006/relationships/image" Target="../media/image5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0.jpg"/><Relationship Id="rId4" Type="http://schemas.openxmlformats.org/officeDocument/2006/relationships/image" Target="../media/image67.png"/><Relationship Id="rId5" Type="http://schemas.openxmlformats.org/officeDocument/2006/relationships/image" Target="../media/image52.jpg"/><Relationship Id="rId6" Type="http://schemas.openxmlformats.org/officeDocument/2006/relationships/image" Target="../media/image5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64.png"/><Relationship Id="rId5"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1.jpg"/><Relationship Id="rId4" Type="http://schemas.openxmlformats.org/officeDocument/2006/relationships/image" Target="../media/image6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8.jp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2.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3.jpg"/><Relationship Id="rId4" Type="http://schemas.openxmlformats.org/officeDocument/2006/relationships/image" Target="../media/image74.png"/><Relationship Id="rId5" Type="http://schemas.openxmlformats.org/officeDocument/2006/relationships/image" Target="../media/image7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drive.google.com/open?id=10Hs4L5ChrQcMRv-hTj1OjxoXU1Nje65PGSYR9zzE0nU" TargetMode="External"/><Relationship Id="rId4" Type="http://schemas.openxmlformats.org/officeDocument/2006/relationships/image" Target="../media/image77.png"/><Relationship Id="rId5" Type="http://schemas.openxmlformats.org/officeDocument/2006/relationships/image" Target="../media/image7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5.jpg"/><Relationship Id="rId4" Type="http://schemas.openxmlformats.org/officeDocument/2006/relationships/image" Target="../media/image68.jpg"/><Relationship Id="rId5"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lang="en-US"/>
              <a:t>Plastic Machine </a:t>
            </a:r>
            <a:r>
              <a:rPr b="0" i="0" lang="en-US" sz="6000" u="none" cap="none" strike="noStrike">
                <a:solidFill>
                  <a:schemeClr val="dk1"/>
                </a:solidFill>
                <a:latin typeface="Calibri"/>
                <a:ea typeface="Calibri"/>
                <a:cs typeface="Calibri"/>
                <a:sym typeface="Calibri"/>
              </a:rPr>
              <a:t>by Peo</a:t>
            </a:r>
            <a:endParaRPr b="0" i="0" sz="6000" u="none" cap="none" strike="noStrike">
              <a:solidFill>
                <a:schemeClr val="dk1"/>
              </a:solidFill>
              <a:latin typeface="Calibri"/>
              <a:ea typeface="Calibri"/>
              <a:cs typeface="Calibri"/>
              <a:sym typeface="Calibri"/>
            </a:endParaRPr>
          </a:p>
        </p:txBody>
      </p:sp>
      <p:sp>
        <p:nvSpPr>
          <p:cNvPr id="85" name="Google Shape;85;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rPr b="0" i="0" lang="en-US" sz="2400" u="none" cap="none" strike="noStrike">
                <a:solidFill>
                  <a:schemeClr val="dk1"/>
                </a:solidFill>
                <a:latin typeface="Calibri"/>
                <a:ea typeface="Calibri"/>
                <a:cs typeface="Calibri"/>
                <a:sym typeface="Calibri"/>
              </a:rPr>
              <a:t>Kit Installation Guide</a:t>
            </a:r>
            <a:endParaRPr b="0" i="0" sz="24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Font typeface="Arial"/>
              <a:buNone/>
            </a:pPr>
            <a:r>
              <a:t/>
            </a:r>
            <a:endParaRPr/>
          </a:p>
          <a:p>
            <a:pPr indent="0" lvl="0" marL="0" marR="0" rtl="0" algn="ctr">
              <a:lnSpc>
                <a:spcPct val="90000"/>
              </a:lnSpc>
              <a:spcBef>
                <a:spcPts val="0"/>
              </a:spcBef>
              <a:spcAft>
                <a:spcPts val="0"/>
              </a:spcAft>
              <a:buClr>
                <a:schemeClr val="dk1"/>
              </a:buClr>
              <a:buFont typeface="Arial"/>
              <a:buNone/>
            </a:pPr>
            <a:r>
              <a:rPr lang="en-US"/>
              <a:t>This Machine is designed to work plastic into shapes. Good for Makers and Crafters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Install </a:t>
            </a:r>
            <a:r>
              <a:rPr b="1" i="0" lang="en-US" sz="3200" u="none" cap="none" strike="noStrike">
                <a:solidFill>
                  <a:srgbClr val="FF0000"/>
                </a:solidFill>
                <a:latin typeface="Calibri"/>
                <a:ea typeface="Calibri"/>
                <a:cs typeface="Calibri"/>
                <a:sym typeface="Calibri"/>
              </a:rPr>
              <a:t>Left1, Left2, Left3 </a:t>
            </a:r>
            <a:r>
              <a:rPr b="1" i="0" lang="en-US" sz="3200" u="none" cap="none" strike="noStrike">
                <a:solidFill>
                  <a:schemeClr val="dk1"/>
                </a:solidFill>
                <a:latin typeface="Calibri"/>
                <a:ea typeface="Calibri"/>
                <a:cs typeface="Calibri"/>
                <a:sym typeface="Calibri"/>
              </a:rPr>
              <a:t>bar between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a:t>
            </a:r>
            <a:endParaRPr b="1" i="0" sz="3200" u="none" cap="none" strike="noStrike">
              <a:solidFill>
                <a:schemeClr val="dk1"/>
              </a:solidFill>
              <a:latin typeface="Calibri"/>
              <a:ea typeface="Calibri"/>
              <a:cs typeface="Calibri"/>
              <a:sym typeface="Calibri"/>
            </a:endParaRPr>
          </a:p>
        </p:txBody>
      </p:sp>
      <p:sp>
        <p:nvSpPr>
          <p:cNvPr id="148" name="Google Shape;148;p22"/>
          <p:cNvSpPr txBox="1"/>
          <p:nvPr>
            <p:ph idx="2" type="body"/>
          </p:nvPr>
        </p:nvSpPr>
        <p:spPr>
          <a:xfrm>
            <a:off x="5676900" y="1825624"/>
            <a:ext cx="5676900" cy="4575175"/>
          </a:xfrm>
          <a:prstGeom prst="rect">
            <a:avLst/>
          </a:prstGeom>
          <a:noFill/>
          <a:ln>
            <a:noFill/>
          </a:ln>
        </p:spPr>
        <p:txBody>
          <a:bodyPr anchorCtr="0" anchor="t" bIns="45700" lIns="91425" spcFirstLastPara="1" rIns="91425" wrap="square" tIns="45700">
            <a:noAutofit/>
          </a:bodyPr>
          <a:lstStyle/>
          <a:p>
            <a:pPr indent="-20320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Flip the frames over</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First Install </a:t>
            </a:r>
            <a:r>
              <a:rPr b="0" i="0" lang="en-US" sz="2400" u="none" cap="none" strike="noStrike">
                <a:solidFill>
                  <a:srgbClr val="FF0000"/>
                </a:solidFill>
                <a:latin typeface="Calibri"/>
                <a:ea typeface="Calibri"/>
                <a:cs typeface="Calibri"/>
                <a:sym typeface="Calibri"/>
              </a:rPr>
              <a:t>Left3</a:t>
            </a:r>
            <a:r>
              <a:rPr b="0" i="0" lang="en-US" sz="2400" u="none" cap="none" strike="noStrike">
                <a:solidFill>
                  <a:schemeClr val="dk1"/>
                </a:solidFill>
                <a:latin typeface="Calibri"/>
                <a:ea typeface="Calibri"/>
                <a:cs typeface="Calibri"/>
                <a:sym typeface="Calibri"/>
              </a:rPr>
              <a:t>, put the screw between extrusion and slide all the way down toward to rubber feet.</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Then Install </a:t>
            </a:r>
            <a:r>
              <a:rPr b="0" i="0" lang="en-US" sz="2400" u="none" cap="none" strike="noStrike">
                <a:solidFill>
                  <a:srgbClr val="FF0000"/>
                </a:solidFill>
                <a:latin typeface="Calibri"/>
                <a:ea typeface="Calibri"/>
                <a:cs typeface="Calibri"/>
                <a:sym typeface="Calibri"/>
              </a:rPr>
              <a:t>Left2</a:t>
            </a:r>
            <a:r>
              <a:rPr b="0" i="0" lang="en-US" sz="2400" u="none" cap="none" strike="noStrike">
                <a:solidFill>
                  <a:schemeClr val="dk1"/>
                </a:solidFill>
                <a:latin typeface="Calibri"/>
                <a:ea typeface="Calibri"/>
                <a:cs typeface="Calibri"/>
                <a:sym typeface="Calibri"/>
              </a:rPr>
              <a:t>, Use the previous found </a:t>
            </a:r>
            <a:r>
              <a:rPr b="0" i="0" lang="en-US" sz="2400" u="none" cap="none" strike="noStrike">
                <a:solidFill>
                  <a:srgbClr val="FF0000"/>
                </a:solidFill>
                <a:latin typeface="Calibri"/>
                <a:ea typeface="Calibri"/>
                <a:cs typeface="Calibri"/>
                <a:sym typeface="Calibri"/>
              </a:rPr>
              <a:t>BH M6-20</a:t>
            </a:r>
            <a:r>
              <a:rPr b="0" i="0" lang="en-US" sz="2400" u="none" cap="none" strike="noStrike">
                <a:solidFill>
                  <a:schemeClr val="dk1"/>
                </a:solidFill>
                <a:latin typeface="Calibri"/>
                <a:ea typeface="Calibri"/>
                <a:cs typeface="Calibri"/>
                <a:sym typeface="Calibri"/>
              </a:rPr>
              <a:t> to secure it in the middle </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Finally Install </a:t>
            </a:r>
            <a:r>
              <a:rPr b="0" i="0" lang="en-US" sz="2400" u="none" cap="none" strike="noStrike">
                <a:solidFill>
                  <a:srgbClr val="FF0000"/>
                </a:solidFill>
                <a:latin typeface="Calibri"/>
                <a:ea typeface="Calibri"/>
                <a:cs typeface="Calibri"/>
                <a:sym typeface="Calibri"/>
              </a:rPr>
              <a:t>Left1</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Sticker side of bar should face outward</a:t>
            </a:r>
            <a:endParaRPr b="0" i="0" sz="2400" u="none" cap="none" strike="noStrike">
              <a:solidFill>
                <a:schemeClr val="dk1"/>
              </a:solidFill>
              <a:latin typeface="Calibri"/>
              <a:ea typeface="Calibri"/>
              <a:cs typeface="Calibri"/>
              <a:sym typeface="Calibri"/>
            </a:endParaRPr>
          </a:p>
          <a:p>
            <a:pPr indent="-203200" lvl="0" marL="228600" rtl="0" algn="l">
              <a:lnSpc>
                <a:spcPct val="80000"/>
              </a:lnSpc>
              <a:spcBef>
                <a:spcPts val="1000"/>
              </a:spcBef>
              <a:spcAft>
                <a:spcPts val="0"/>
              </a:spcAft>
              <a:buClr>
                <a:schemeClr val="dk1"/>
              </a:buClr>
              <a:buSzPts val="2400"/>
              <a:buFont typeface="Arial"/>
              <a:buChar char="•"/>
            </a:pPr>
            <a:r>
              <a:rPr lang="en-US" sz="2400"/>
              <a:t>Do not overtighten - you may need to adjust things slightly in later steps.</a:t>
            </a:r>
            <a:endParaRPr sz="2400"/>
          </a:p>
        </p:txBody>
      </p:sp>
      <p:pic>
        <p:nvPicPr>
          <p:cNvPr id="149" name="Google Shape;149;p22"/>
          <p:cNvPicPr preferRelativeResize="0"/>
          <p:nvPr>
            <p:ph idx="1" type="body"/>
          </p:nvPr>
        </p:nvPicPr>
        <p:blipFill rotWithShape="1">
          <a:blip r:embed="rId3">
            <a:alphaModFix/>
          </a:blip>
          <a:srcRect b="0" l="0" r="0" t="0"/>
          <a:stretch/>
        </p:blipFill>
        <p:spPr>
          <a:xfrm>
            <a:off x="1772894" y="1825625"/>
            <a:ext cx="3312212" cy="4351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The frame should look like this when it is done correctly</a:t>
            </a:r>
            <a:endParaRPr b="0" i="0" sz="3200" u="none" cap="none" strike="noStrike">
              <a:solidFill>
                <a:schemeClr val="dk1"/>
              </a:solidFill>
              <a:latin typeface="Calibri"/>
              <a:ea typeface="Calibri"/>
              <a:cs typeface="Calibri"/>
              <a:sym typeface="Calibri"/>
            </a:endParaRPr>
          </a:p>
        </p:txBody>
      </p:sp>
      <p:pic>
        <p:nvPicPr>
          <p:cNvPr id="155" name="Google Shape;155;p23"/>
          <p:cNvPicPr preferRelativeResize="0"/>
          <p:nvPr/>
        </p:nvPicPr>
        <p:blipFill rotWithShape="1">
          <a:blip r:embed="rId3">
            <a:alphaModFix/>
          </a:blip>
          <a:srcRect b="0" l="0" r="0" t="0"/>
          <a:stretch/>
        </p:blipFill>
        <p:spPr>
          <a:xfrm>
            <a:off x="1138238" y="1584323"/>
            <a:ext cx="4238625" cy="5057775"/>
          </a:xfrm>
          <a:prstGeom prst="rect">
            <a:avLst/>
          </a:prstGeom>
          <a:noFill/>
          <a:ln>
            <a:noFill/>
          </a:ln>
        </p:spPr>
      </p:pic>
      <p:sp>
        <p:nvSpPr>
          <p:cNvPr id="156" name="Google Shape;156;p23"/>
          <p:cNvSpPr txBox="1"/>
          <p:nvPr>
            <p:ph idx="2" type="body"/>
          </p:nvPr>
        </p:nvSpPr>
        <p:spPr>
          <a:xfrm>
            <a:off x="5676900" y="1825624"/>
            <a:ext cx="5676900" cy="457517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Stickers from all 4 sides should facing outward, like the picture shown</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assembled Z-Axis in the box that looks like this</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2400" u="sng">
                <a:solidFill>
                  <a:schemeClr val="hlink"/>
                </a:solidFill>
                <a:hlinkClick r:id="rId3"/>
              </a:rPr>
              <a:t>video tutorial part 4</a:t>
            </a:r>
            <a:endParaRPr sz="2400"/>
          </a:p>
        </p:txBody>
      </p:sp>
      <p:pic>
        <p:nvPicPr>
          <p:cNvPr id="162" name="Google Shape;162;p24"/>
          <p:cNvPicPr preferRelativeResize="0"/>
          <p:nvPr>
            <p:ph idx="1" type="body"/>
          </p:nvPr>
        </p:nvPicPr>
        <p:blipFill rotWithShape="1">
          <a:blip r:embed="rId4">
            <a:alphaModFix/>
          </a:blip>
          <a:srcRect b="0" l="0" r="0" t="0"/>
          <a:stretch/>
        </p:blipFill>
        <p:spPr>
          <a:xfrm rot="10800000">
            <a:off x="1797248" y="1825625"/>
            <a:ext cx="3263503" cy="4351338"/>
          </a:xfrm>
          <a:prstGeom prst="rect">
            <a:avLst/>
          </a:prstGeom>
          <a:noFill/>
          <a:ln>
            <a:noFill/>
          </a:ln>
        </p:spPr>
      </p:pic>
      <p:sp>
        <p:nvSpPr>
          <p:cNvPr id="163" name="Google Shape;163;p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Endstop Sensor </a:t>
            </a:r>
            <a:r>
              <a:rPr b="0" i="0" lang="en-US" sz="3200" u="none" cap="none" strike="noStrike">
                <a:solidFill>
                  <a:schemeClr val="dk1"/>
                </a:solidFill>
                <a:latin typeface="Calibri"/>
                <a:ea typeface="Calibri"/>
                <a:cs typeface="Calibri"/>
                <a:sym typeface="Calibri"/>
              </a:rPr>
              <a:t>cable that looks like this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200"/>
          </a:p>
        </p:txBody>
      </p:sp>
      <p:pic>
        <p:nvPicPr>
          <p:cNvPr id="169" name="Google Shape;169;p25"/>
          <p:cNvPicPr preferRelativeResize="0"/>
          <p:nvPr>
            <p:ph idx="2" type="body"/>
          </p:nvPr>
        </p:nvPicPr>
        <p:blipFill rotWithShape="1">
          <a:blip r:embed="rId4">
            <a:alphaModFix/>
          </a:blip>
          <a:srcRect b="0" l="0" r="0" t="0"/>
          <a:stretch/>
        </p:blipFill>
        <p:spPr>
          <a:xfrm rot="10800000">
            <a:off x="6172200" y="2058194"/>
            <a:ext cx="5181600" cy="3886200"/>
          </a:xfrm>
          <a:prstGeom prst="rect">
            <a:avLst/>
          </a:prstGeom>
          <a:noFill/>
          <a:ln>
            <a:noFill/>
          </a:ln>
        </p:spPr>
      </p:pic>
      <p:pic>
        <p:nvPicPr>
          <p:cNvPr id="170" name="Google Shape;170;p25"/>
          <p:cNvPicPr preferRelativeResize="0"/>
          <p:nvPr>
            <p:ph idx="1" type="body"/>
          </p:nvPr>
        </p:nvPicPr>
        <p:blipFill rotWithShape="1">
          <a:blip r:embed="rId5">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Connect </a:t>
            </a:r>
            <a:r>
              <a:rPr b="0" i="0" lang="en-US" sz="3200" u="none" cap="none" strike="noStrike">
                <a:solidFill>
                  <a:srgbClr val="FF0000"/>
                </a:solidFill>
                <a:latin typeface="Calibri"/>
                <a:ea typeface="Calibri"/>
                <a:cs typeface="Calibri"/>
                <a:sym typeface="Calibri"/>
              </a:rPr>
              <a:t>Endstop Sensor </a:t>
            </a:r>
            <a:r>
              <a:rPr b="0" i="0" lang="en-US" sz="3200" u="none" cap="none" strike="noStrike">
                <a:solidFill>
                  <a:schemeClr val="dk1"/>
                </a:solidFill>
                <a:latin typeface="Calibri"/>
                <a:ea typeface="Calibri"/>
                <a:cs typeface="Calibri"/>
                <a:sym typeface="Calibri"/>
              </a:rPr>
              <a:t>cable to </a:t>
            </a:r>
            <a:r>
              <a:rPr b="0" i="0" lang="en-US" sz="3200" u="none" cap="none" strike="noStrike">
                <a:solidFill>
                  <a:srgbClr val="FF0000"/>
                </a:solidFill>
                <a:latin typeface="Calibri"/>
                <a:ea typeface="Calibri"/>
                <a:cs typeface="Calibri"/>
                <a:sym typeface="Calibri"/>
              </a:rPr>
              <a:t>Z-axis</a:t>
            </a:r>
            <a:r>
              <a:rPr b="0" i="0" lang="en-US" sz="3200" u="none" cap="none" strike="noStrike">
                <a:solidFill>
                  <a:schemeClr val="dk1"/>
                </a:solidFill>
                <a:latin typeface="Calibri"/>
                <a:ea typeface="Calibri"/>
                <a:cs typeface="Calibri"/>
                <a:sym typeface="Calibri"/>
              </a:rPr>
              <a:t> as following</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200"/>
          </a:p>
        </p:txBody>
      </p:sp>
      <p:sp>
        <p:nvSpPr>
          <p:cNvPr id="176" name="Google Shape;176;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a:t>The smaller connector on the </a:t>
            </a:r>
            <a:r>
              <a:rPr lang="en-US">
                <a:solidFill>
                  <a:srgbClr val="FF0000"/>
                </a:solidFill>
              </a:rPr>
              <a:t>endstop sensor cable</a:t>
            </a:r>
            <a:r>
              <a:rPr lang="en-US"/>
              <a:t> goes into the </a:t>
            </a:r>
            <a:r>
              <a:rPr lang="en-US">
                <a:solidFill>
                  <a:srgbClr val="FF0000"/>
                </a:solidFill>
              </a:rPr>
              <a:t>socket </a:t>
            </a:r>
            <a:r>
              <a:rPr lang="en-US"/>
              <a:t>on the Z-axis.</a:t>
            </a:r>
            <a:endParaRPr/>
          </a:p>
          <a:p>
            <a:pPr indent="-228600" lvl="0" marL="228600" marR="0" rtl="0" algn="l">
              <a:lnSpc>
                <a:spcPct val="90000"/>
              </a:lnSpc>
              <a:spcBef>
                <a:spcPts val="0"/>
              </a:spcBef>
              <a:spcAft>
                <a:spcPts val="0"/>
              </a:spcAft>
              <a:buClr>
                <a:schemeClr val="dk1"/>
              </a:buClr>
              <a:buSzPts val="2800"/>
              <a:buFont typeface="Arial"/>
              <a:buChar char="•"/>
            </a:pPr>
            <a:r>
              <a:rPr lang="en-US"/>
              <a:t>Ensure connection is secure as this is needed to stop Z-axis motor from over extending the build plate arm</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77" name="Google Shape;177;p26"/>
          <p:cNvPicPr preferRelativeResize="0"/>
          <p:nvPr>
            <p:ph idx="1" type="body"/>
          </p:nvPr>
        </p:nvPicPr>
        <p:blipFill rotWithShape="1">
          <a:blip r:embed="rId4">
            <a:alphaModFix/>
          </a:blip>
          <a:srcRect b="0" l="0" r="0" t="0"/>
          <a:stretch/>
        </p:blipFill>
        <p:spPr>
          <a:xfrm>
            <a:off x="475950" y="1892548"/>
            <a:ext cx="5181600" cy="3517800"/>
          </a:xfrm>
          <a:prstGeom prst="rect">
            <a:avLst/>
          </a:prstGeom>
          <a:noFill/>
          <a:ln>
            <a:noFill/>
          </a:ln>
        </p:spPr>
      </p:pic>
      <p:pic>
        <p:nvPicPr>
          <p:cNvPr id="178" name="Google Shape;178;p26"/>
          <p:cNvPicPr preferRelativeResize="0"/>
          <p:nvPr/>
        </p:nvPicPr>
        <p:blipFill rotWithShape="1">
          <a:blip r:embed="rId5">
            <a:alphaModFix/>
          </a:blip>
          <a:srcRect b="0" l="0" r="0" t="0"/>
          <a:stretch/>
        </p:blipFill>
        <p:spPr>
          <a:xfrm>
            <a:off x="2927300" y="3822477"/>
            <a:ext cx="3045000" cy="287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000" u="none" cap="none" strike="noStrike">
                <a:solidFill>
                  <a:schemeClr val="dk1"/>
                </a:solidFill>
                <a:latin typeface="Calibri"/>
                <a:ea typeface="Calibri"/>
                <a:cs typeface="Calibri"/>
                <a:sym typeface="Calibri"/>
              </a:rPr>
              <a:t>Find 4 </a:t>
            </a:r>
            <a:r>
              <a:rPr b="0" i="0" lang="en-US" sz="3000" u="none" cap="none" strike="noStrike">
                <a:solidFill>
                  <a:srgbClr val="FF0000"/>
                </a:solidFill>
                <a:latin typeface="Calibri"/>
                <a:ea typeface="Calibri"/>
                <a:cs typeface="Calibri"/>
                <a:sym typeface="Calibri"/>
              </a:rPr>
              <a:t>CH M3-20</a:t>
            </a:r>
            <a:r>
              <a:rPr b="0" i="0" lang="en-US" sz="3000" u="none" cap="none" strike="noStrike">
                <a:solidFill>
                  <a:schemeClr val="dk1"/>
                </a:solidFill>
                <a:latin typeface="Calibri"/>
                <a:ea typeface="Calibri"/>
                <a:cs typeface="Calibri"/>
                <a:sym typeface="Calibri"/>
              </a:rPr>
              <a:t> screws and use it to Mount  </a:t>
            </a:r>
            <a:r>
              <a:rPr b="0" i="0" lang="en-US" sz="3000" u="none" cap="none" strike="noStrike">
                <a:solidFill>
                  <a:srgbClr val="FF0000"/>
                </a:solidFill>
                <a:latin typeface="Calibri"/>
                <a:ea typeface="Calibri"/>
                <a:cs typeface="Calibri"/>
                <a:sym typeface="Calibri"/>
              </a:rPr>
              <a:t>Z-Axis</a:t>
            </a:r>
            <a:r>
              <a:rPr b="0" i="0" lang="en-US" sz="3000" u="none" cap="none" strike="noStrike">
                <a:solidFill>
                  <a:schemeClr val="dk1"/>
                </a:solidFill>
                <a:latin typeface="Calibri"/>
                <a:ea typeface="Calibri"/>
                <a:cs typeface="Calibri"/>
                <a:sym typeface="Calibri"/>
              </a:rPr>
              <a:t>  to </a:t>
            </a:r>
            <a:r>
              <a:rPr b="0" i="0" lang="en-US" sz="3000" u="none" cap="none" strike="noStrike">
                <a:solidFill>
                  <a:srgbClr val="FF0000"/>
                </a:solidFill>
                <a:latin typeface="Calibri"/>
                <a:ea typeface="Calibri"/>
                <a:cs typeface="Calibri"/>
                <a:sym typeface="Calibri"/>
              </a:rPr>
              <a:t>Back</a:t>
            </a:r>
            <a:r>
              <a:rPr b="0" i="0" lang="en-US" sz="3000" u="none" cap="none" strike="noStrike">
                <a:solidFill>
                  <a:schemeClr val="dk1"/>
                </a:solidFill>
                <a:latin typeface="Calibri"/>
                <a:ea typeface="Calibri"/>
                <a:cs typeface="Calibri"/>
                <a:sym typeface="Calibri"/>
              </a:rPr>
              <a:t> frame</a:t>
            </a:r>
            <a:endParaRPr b="0" i="0" sz="30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000"/>
          </a:p>
          <a:p>
            <a:pPr indent="0" lvl="0" marL="0" marR="0" rtl="0" algn="l">
              <a:lnSpc>
                <a:spcPct val="90000"/>
              </a:lnSpc>
              <a:spcBef>
                <a:spcPts val="0"/>
              </a:spcBef>
              <a:spcAft>
                <a:spcPts val="0"/>
              </a:spcAft>
              <a:buClr>
                <a:schemeClr val="dk1"/>
              </a:buClr>
              <a:buFont typeface="Calibri"/>
              <a:buNone/>
            </a:pPr>
            <a:r>
              <a:t/>
            </a:r>
            <a:endParaRPr sz="1600"/>
          </a:p>
        </p:txBody>
      </p:sp>
      <p:pic>
        <p:nvPicPr>
          <p:cNvPr id="184" name="Google Shape;184;p27"/>
          <p:cNvPicPr preferRelativeResize="0"/>
          <p:nvPr>
            <p:ph idx="2" type="body"/>
          </p:nvPr>
        </p:nvPicPr>
        <p:blipFill rotWithShape="1">
          <a:blip r:embed="rId4">
            <a:alphaModFix/>
          </a:blip>
          <a:srcRect b="0" l="0" r="0" t="0"/>
          <a:stretch/>
        </p:blipFill>
        <p:spPr>
          <a:xfrm>
            <a:off x="1406675" y="1461525"/>
            <a:ext cx="3454200" cy="5229900"/>
          </a:xfrm>
          <a:prstGeom prst="rect">
            <a:avLst/>
          </a:prstGeom>
          <a:noFill/>
          <a:ln>
            <a:noFill/>
          </a:ln>
        </p:spPr>
      </p:pic>
      <p:pic>
        <p:nvPicPr>
          <p:cNvPr id="185" name="Google Shape;185;p27"/>
          <p:cNvPicPr preferRelativeResize="0"/>
          <p:nvPr>
            <p:ph idx="1" type="body"/>
          </p:nvPr>
        </p:nvPicPr>
        <p:blipFill rotWithShape="1">
          <a:blip r:embed="rId5">
            <a:alphaModFix/>
          </a:blip>
          <a:srcRect b="0" l="0" r="0" t="0"/>
          <a:stretch/>
        </p:blipFill>
        <p:spPr>
          <a:xfrm>
            <a:off x="5465925" y="3997052"/>
            <a:ext cx="4064100" cy="2494500"/>
          </a:xfrm>
          <a:prstGeom prst="rect">
            <a:avLst/>
          </a:prstGeom>
          <a:noFill/>
          <a:ln>
            <a:noFill/>
          </a:ln>
        </p:spPr>
      </p:pic>
      <p:sp>
        <p:nvSpPr>
          <p:cNvPr id="186" name="Google Shape;186;p27"/>
          <p:cNvSpPr txBox="1"/>
          <p:nvPr/>
        </p:nvSpPr>
        <p:spPr>
          <a:xfrm>
            <a:off x="6733075" y="2061150"/>
            <a:ext cx="4620600" cy="4134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Font typeface="Calibri"/>
              <a:buNone/>
            </a:pPr>
            <a:r>
              <a:rPr lang="en-US" sz="2400">
                <a:solidFill>
                  <a:schemeClr val="dk1"/>
                </a:solidFill>
                <a:latin typeface="Calibri"/>
                <a:ea typeface="Calibri"/>
                <a:cs typeface="Calibri"/>
                <a:sym typeface="Calibri"/>
              </a:rPr>
              <a:t>The bolt head goes on the outside of the frame and screws into the built-in threads </a:t>
            </a:r>
            <a:endParaRPr sz="24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Font typeface="Calibri"/>
              <a:buNone/>
            </a:pPr>
            <a:r>
              <a:rPr lang="en-US" sz="2400">
                <a:solidFill>
                  <a:schemeClr val="dk1"/>
                </a:solidFill>
                <a:latin typeface="Calibri"/>
                <a:ea typeface="Calibri"/>
                <a:cs typeface="Calibri"/>
                <a:sym typeface="Calibri"/>
              </a:rPr>
              <a:t>on the Z-axis.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000" u="none" cap="none" strike="noStrike">
                <a:solidFill>
                  <a:schemeClr val="dk1"/>
                </a:solidFill>
                <a:latin typeface="Calibri"/>
                <a:ea typeface="Calibri"/>
                <a:cs typeface="Calibri"/>
                <a:sym typeface="Calibri"/>
              </a:rPr>
              <a:t>Once the </a:t>
            </a:r>
            <a:r>
              <a:rPr b="0" i="0" lang="en-US" sz="3000" u="none" cap="none" strike="noStrike">
                <a:solidFill>
                  <a:srgbClr val="FF0000"/>
                </a:solidFill>
                <a:latin typeface="Calibri"/>
                <a:ea typeface="Calibri"/>
                <a:cs typeface="Calibri"/>
                <a:sym typeface="Calibri"/>
              </a:rPr>
              <a:t>Z-Axi</a:t>
            </a:r>
            <a:r>
              <a:rPr b="0" i="0" lang="en-US" sz="3000" u="none" cap="none" strike="noStrike">
                <a:solidFill>
                  <a:schemeClr val="dk1"/>
                </a:solidFill>
                <a:latin typeface="Calibri"/>
                <a:ea typeface="Calibri"/>
                <a:cs typeface="Calibri"/>
                <a:sym typeface="Calibri"/>
              </a:rPr>
              <a:t>s is secured, find the </a:t>
            </a:r>
            <a:r>
              <a:rPr b="0" i="0" lang="en-US" sz="3000" u="none" cap="none" strike="noStrike">
                <a:solidFill>
                  <a:srgbClr val="FF0000"/>
                </a:solidFill>
                <a:latin typeface="Calibri"/>
                <a:ea typeface="Calibri"/>
                <a:cs typeface="Calibri"/>
                <a:sym typeface="Calibri"/>
              </a:rPr>
              <a:t>Platform</a:t>
            </a:r>
            <a:r>
              <a:rPr b="0" i="0" lang="en-US" sz="3000" u="none" cap="none" strike="noStrike">
                <a:solidFill>
                  <a:schemeClr val="dk1"/>
                </a:solidFill>
                <a:latin typeface="Calibri"/>
                <a:ea typeface="Calibri"/>
                <a:cs typeface="Calibri"/>
                <a:sym typeface="Calibri"/>
              </a:rPr>
              <a:t>, it comes assembled </a:t>
            </a:r>
            <a:endParaRPr b="0" i="0" sz="30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000"/>
          </a:p>
          <a:p>
            <a:pPr indent="0" lvl="0" marL="0" marR="0" rtl="0" algn="l">
              <a:lnSpc>
                <a:spcPct val="90000"/>
              </a:lnSpc>
              <a:spcBef>
                <a:spcPts val="0"/>
              </a:spcBef>
              <a:spcAft>
                <a:spcPts val="0"/>
              </a:spcAft>
              <a:buClr>
                <a:schemeClr val="dk1"/>
              </a:buClr>
              <a:buFont typeface="Calibri"/>
              <a:buNone/>
            </a:pPr>
            <a:r>
              <a:t/>
            </a:r>
            <a:endParaRPr sz="3000"/>
          </a:p>
        </p:txBody>
      </p:sp>
      <p:sp>
        <p:nvSpPr>
          <p:cNvPr id="192" name="Google Shape;192;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93" name="Google Shape;193;p28"/>
          <p:cNvPicPr preferRelativeResize="0"/>
          <p:nvPr>
            <p:ph idx="1" type="body"/>
          </p:nvPr>
        </p:nvPicPr>
        <p:blipFill rotWithShape="1">
          <a:blip r:embed="rId4">
            <a:alphaModFix/>
          </a:blip>
          <a:srcRect b="0" l="0" r="0" t="0"/>
          <a:stretch/>
        </p:blipFill>
        <p:spPr>
          <a:xfrm>
            <a:off x="838200" y="2223402"/>
            <a:ext cx="5181600" cy="35557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4 </a:t>
            </a:r>
            <a:r>
              <a:rPr b="0" i="0" lang="en-US" sz="3200" u="none" cap="none" strike="noStrike">
                <a:solidFill>
                  <a:srgbClr val="FF0000"/>
                </a:solidFill>
                <a:latin typeface="Calibri"/>
                <a:ea typeface="Calibri"/>
                <a:cs typeface="Calibri"/>
                <a:sym typeface="Calibri"/>
              </a:rPr>
              <a:t>CH M5-27 </a:t>
            </a:r>
            <a:r>
              <a:rPr b="0" i="0" lang="en-US" sz="3200" u="none" cap="none" strike="noStrike">
                <a:solidFill>
                  <a:schemeClr val="dk1"/>
                </a:solidFill>
                <a:latin typeface="Calibri"/>
                <a:ea typeface="Calibri"/>
                <a:cs typeface="Calibri"/>
                <a:sym typeface="Calibri"/>
              </a:rPr>
              <a:t>screws and nut. two silver looking bracket</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200"/>
          </a:p>
        </p:txBody>
      </p:sp>
      <p:pic>
        <p:nvPicPr>
          <p:cNvPr id="199" name="Google Shape;199;p29"/>
          <p:cNvPicPr preferRelativeResize="0"/>
          <p:nvPr>
            <p:ph idx="2" type="body"/>
          </p:nvPr>
        </p:nvPicPr>
        <p:blipFill rotWithShape="1">
          <a:blip r:embed="rId4">
            <a:alphaModFix/>
          </a:blip>
          <a:srcRect b="0" l="0" r="0" t="0"/>
          <a:stretch/>
        </p:blipFill>
        <p:spPr>
          <a:xfrm>
            <a:off x="7010400" y="2082006"/>
            <a:ext cx="3505200" cy="3838575"/>
          </a:xfrm>
          <a:prstGeom prst="rect">
            <a:avLst/>
          </a:prstGeom>
          <a:noFill/>
          <a:ln>
            <a:noFill/>
          </a:ln>
        </p:spPr>
      </p:pic>
      <p:pic>
        <p:nvPicPr>
          <p:cNvPr id="200" name="Google Shape;200;p29"/>
          <p:cNvPicPr preferRelativeResize="0"/>
          <p:nvPr>
            <p:ph idx="1" type="body"/>
          </p:nvPr>
        </p:nvPicPr>
        <p:blipFill rotWithShape="1">
          <a:blip r:embed="rId5">
            <a:alphaModFix/>
          </a:blip>
          <a:srcRect b="0" l="0" r="0" t="0"/>
          <a:stretch/>
        </p:blipFill>
        <p:spPr>
          <a:xfrm>
            <a:off x="838200" y="2045704"/>
            <a:ext cx="5181600" cy="39111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838200" y="365125"/>
            <a:ext cx="10515600" cy="2679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Put the </a:t>
            </a:r>
            <a:r>
              <a:rPr b="0" i="0" lang="en-US" sz="2400" u="none" cap="none" strike="noStrike">
                <a:solidFill>
                  <a:srgbClr val="FF0000"/>
                </a:solidFill>
                <a:latin typeface="Calibri"/>
                <a:ea typeface="Calibri"/>
                <a:cs typeface="Calibri"/>
                <a:sym typeface="Calibri"/>
              </a:rPr>
              <a:t>Silver Bracket</a:t>
            </a:r>
            <a:r>
              <a:rPr b="0" i="0" lang="en-US" sz="2400" u="none" cap="none" strike="noStrike">
                <a:solidFill>
                  <a:schemeClr val="dk1"/>
                </a:solidFill>
                <a:latin typeface="Calibri"/>
                <a:ea typeface="Calibri"/>
                <a:cs typeface="Calibri"/>
                <a:sym typeface="Calibri"/>
              </a:rPr>
              <a:t> on the </a:t>
            </a:r>
            <a:r>
              <a:rPr b="0" i="0" lang="en-US" sz="2400" u="none" cap="none" strike="noStrike">
                <a:solidFill>
                  <a:srgbClr val="FF0000"/>
                </a:solidFill>
                <a:latin typeface="Calibri"/>
                <a:ea typeface="Calibri"/>
                <a:cs typeface="Calibri"/>
                <a:sym typeface="Calibri"/>
              </a:rPr>
              <a:t>Platform’s</a:t>
            </a:r>
            <a:r>
              <a:rPr b="0" i="0" lang="en-US" sz="2400" u="none" cap="none" strike="noStrike">
                <a:solidFill>
                  <a:schemeClr val="dk1"/>
                </a:solidFill>
                <a:latin typeface="Calibri"/>
                <a:ea typeface="Calibri"/>
                <a:cs typeface="Calibri"/>
                <a:sym typeface="Calibri"/>
              </a:rPr>
              <a:t> metal rod. </a:t>
            </a:r>
            <a:endParaRPr sz="2400"/>
          </a:p>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the </a:t>
            </a:r>
            <a:r>
              <a:rPr b="0" i="0" lang="en-US" sz="2400" u="none" cap="none" strike="noStrike">
                <a:solidFill>
                  <a:srgbClr val="FF0000"/>
                </a:solidFill>
                <a:latin typeface="Calibri"/>
                <a:ea typeface="Calibri"/>
                <a:cs typeface="Calibri"/>
                <a:sym typeface="Calibri"/>
              </a:rPr>
              <a:t>Platform</a:t>
            </a:r>
            <a:r>
              <a:rPr b="0" i="0" lang="en-US" sz="2400" u="none" cap="none" strike="noStrike">
                <a:solidFill>
                  <a:schemeClr val="dk1"/>
                </a:solidFill>
                <a:latin typeface="Calibri"/>
                <a:ea typeface="Calibri"/>
                <a:cs typeface="Calibri"/>
                <a:sym typeface="Calibri"/>
              </a:rPr>
              <a:t> cross from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and </a:t>
            </a:r>
            <a:r>
              <a:rPr b="0" i="0" lang="en-US" sz="2400" u="none" cap="none" strike="noStrike">
                <a:solidFill>
                  <a:srgbClr val="FF0000"/>
                </a:solidFill>
                <a:latin typeface="Calibri"/>
                <a:ea typeface="Calibri"/>
                <a:cs typeface="Calibri"/>
                <a:sym typeface="Calibri"/>
              </a:rPr>
              <a:t>Back</a:t>
            </a:r>
            <a:r>
              <a:rPr b="0" i="0" lang="en-US" sz="2400" u="none" cap="none" strike="noStrike">
                <a:solidFill>
                  <a:schemeClr val="dk1"/>
                </a:solidFill>
                <a:latin typeface="Calibri"/>
                <a:ea typeface="Calibri"/>
                <a:cs typeface="Calibri"/>
                <a:sym typeface="Calibri"/>
              </a:rPr>
              <a:t> frame with the beam is close to the </a:t>
            </a:r>
            <a:r>
              <a:rPr b="0" i="0" lang="en-US" sz="2400" u="none" cap="none" strike="noStrike">
                <a:solidFill>
                  <a:srgbClr val="FF0000"/>
                </a:solidFill>
                <a:latin typeface="Calibri"/>
                <a:ea typeface="Calibri"/>
                <a:cs typeface="Calibri"/>
                <a:sym typeface="Calibri"/>
              </a:rPr>
              <a:t>Left</a:t>
            </a:r>
            <a:r>
              <a:rPr b="0" i="0" lang="en-US" sz="2400" u="none" cap="none" strike="noStrike">
                <a:solidFill>
                  <a:schemeClr val="dk1"/>
                </a:solidFill>
                <a:latin typeface="Calibri"/>
                <a:ea typeface="Calibri"/>
                <a:cs typeface="Calibri"/>
                <a:sym typeface="Calibri"/>
              </a:rPr>
              <a:t> Frame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a:t>
            </a:r>
            <a:r>
              <a:rPr b="0" i="0" lang="en-US" sz="2400" u="none" cap="none" strike="noStrike">
                <a:solidFill>
                  <a:srgbClr val="FF0000"/>
                </a:solidFill>
                <a:latin typeface="Calibri"/>
                <a:ea typeface="Calibri"/>
                <a:cs typeface="Calibri"/>
                <a:sym typeface="Calibri"/>
              </a:rPr>
              <a:t>CH M5-27 </a:t>
            </a:r>
            <a:r>
              <a:rPr b="0" i="0" lang="en-US" sz="2400" u="none" cap="none" strike="noStrike">
                <a:solidFill>
                  <a:schemeClr val="dk1"/>
                </a:solidFill>
                <a:latin typeface="Calibri"/>
                <a:ea typeface="Calibri"/>
                <a:cs typeface="Calibri"/>
                <a:sym typeface="Calibri"/>
              </a:rPr>
              <a:t>screws to secure.  Should install both </a:t>
            </a:r>
            <a:r>
              <a:rPr b="0" i="0" lang="en-US" sz="2400" u="none" cap="none" strike="noStrike">
                <a:solidFill>
                  <a:srgbClr val="FF0000"/>
                </a:solidFill>
                <a:latin typeface="Calibri"/>
                <a:ea typeface="Calibri"/>
                <a:cs typeface="Calibri"/>
                <a:sym typeface="Calibri"/>
              </a:rPr>
              <a:t>Silver Brackets </a:t>
            </a:r>
            <a:r>
              <a:rPr b="0" i="0" lang="en-US" sz="2400" u="none" cap="none" strike="noStrike">
                <a:solidFill>
                  <a:schemeClr val="dk1"/>
                </a:solidFill>
                <a:latin typeface="Calibri"/>
                <a:ea typeface="Calibri"/>
                <a:cs typeface="Calibri"/>
                <a:sym typeface="Calibri"/>
              </a:rPr>
              <a:t>first before tightening. </a:t>
            </a:r>
            <a:r>
              <a:rPr b="0" i="0" lang="en-US" sz="2400" u="none" cap="none" strike="noStrike">
                <a:solidFill>
                  <a:srgbClr val="FF0000"/>
                </a:solidFill>
                <a:latin typeface="Calibri"/>
                <a:ea typeface="Calibri"/>
                <a:cs typeface="Calibri"/>
                <a:sym typeface="Calibri"/>
              </a:rPr>
              <a:t>Silver Brackets </a:t>
            </a:r>
            <a:r>
              <a:rPr lang="en-US" sz="2400"/>
              <a:t>as it</a:t>
            </a:r>
            <a:r>
              <a:rPr b="0" i="0" lang="en-US" sz="2400" u="none" cap="none" strike="noStrike">
                <a:solidFill>
                  <a:schemeClr val="dk1"/>
                </a:solidFill>
                <a:latin typeface="Calibri"/>
                <a:ea typeface="Calibri"/>
                <a:cs typeface="Calibri"/>
                <a:sym typeface="Calibri"/>
              </a:rPr>
              <a:t> tou</a:t>
            </a:r>
            <a:r>
              <a:rPr lang="en-US" sz="2400"/>
              <a:t>c</a:t>
            </a:r>
            <a:r>
              <a:rPr b="0" i="0" lang="en-US" sz="2400" u="none" cap="none" strike="noStrike">
                <a:solidFill>
                  <a:schemeClr val="dk1"/>
                </a:solidFill>
                <a:latin typeface="Calibri"/>
                <a:ea typeface="Calibri"/>
                <a:cs typeface="Calibri"/>
                <a:sym typeface="Calibri"/>
              </a:rPr>
              <a:t>h both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and </a:t>
            </a:r>
            <a:r>
              <a:rPr b="0" i="0" lang="en-US" sz="2400" u="none" cap="none" strike="noStrike">
                <a:solidFill>
                  <a:srgbClr val="FF0000"/>
                </a:solidFill>
                <a:latin typeface="Calibri"/>
                <a:ea typeface="Calibri"/>
                <a:cs typeface="Calibri"/>
                <a:sym typeface="Calibri"/>
              </a:rPr>
              <a:t>Back</a:t>
            </a:r>
            <a:r>
              <a:rPr b="0" i="0" lang="en-US" sz="2400" u="none" cap="none" strike="noStrike">
                <a:solidFill>
                  <a:schemeClr val="dk1"/>
                </a:solidFill>
                <a:latin typeface="Calibri"/>
                <a:ea typeface="Calibri"/>
                <a:cs typeface="Calibri"/>
                <a:sym typeface="Calibri"/>
              </a:rPr>
              <a:t> frame. You don</a:t>
            </a:r>
            <a:r>
              <a:rPr lang="en-US" sz="2400"/>
              <a:t>’t want this to wiggle too much</a:t>
            </a:r>
            <a:endParaRPr sz="24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2400"/>
          </a:p>
        </p:txBody>
      </p:sp>
      <p:pic>
        <p:nvPicPr>
          <p:cNvPr id="206" name="Google Shape;206;p30"/>
          <p:cNvPicPr preferRelativeResize="0"/>
          <p:nvPr>
            <p:ph idx="1" type="body"/>
          </p:nvPr>
        </p:nvPicPr>
        <p:blipFill rotWithShape="1">
          <a:blip r:embed="rId4">
            <a:alphaModFix/>
          </a:blip>
          <a:srcRect b="0" l="0" r="0" t="0"/>
          <a:stretch/>
        </p:blipFill>
        <p:spPr>
          <a:xfrm>
            <a:off x="547251" y="3420448"/>
            <a:ext cx="4099800" cy="2877000"/>
          </a:xfrm>
          <a:prstGeom prst="rect">
            <a:avLst/>
          </a:prstGeom>
          <a:noFill/>
          <a:ln>
            <a:noFill/>
          </a:ln>
        </p:spPr>
      </p:pic>
      <p:pic>
        <p:nvPicPr>
          <p:cNvPr id="207" name="Google Shape;207;p30"/>
          <p:cNvPicPr preferRelativeResize="0"/>
          <p:nvPr>
            <p:ph idx="2" type="body"/>
          </p:nvPr>
        </p:nvPicPr>
        <p:blipFill rotWithShape="1">
          <a:blip r:embed="rId5">
            <a:alphaModFix/>
          </a:blip>
          <a:srcRect b="0" l="0" r="0" t="0"/>
          <a:stretch/>
        </p:blipFill>
        <p:spPr>
          <a:xfrm>
            <a:off x="6363600" y="2410925"/>
            <a:ext cx="5610900" cy="3857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838200" y="365125"/>
            <a:ext cx="10515600" cy="273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below metal piece in the lower right piece</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secure it with between </a:t>
            </a:r>
            <a:r>
              <a:rPr b="0" i="0" lang="en-US" sz="3200" u="none" cap="none" strike="noStrike">
                <a:solidFill>
                  <a:srgbClr val="FF0000"/>
                </a:solidFill>
                <a:latin typeface="Calibri"/>
                <a:ea typeface="Calibri"/>
                <a:cs typeface="Calibri"/>
                <a:sym typeface="Calibri"/>
              </a:rPr>
              <a:t>Front</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Back</a:t>
            </a:r>
            <a:r>
              <a:rPr b="0" i="0" lang="en-US" sz="3200" u="none" cap="none" strike="noStrike">
                <a:solidFill>
                  <a:schemeClr val="dk1"/>
                </a:solidFill>
                <a:latin typeface="Calibri"/>
                <a:ea typeface="Calibri"/>
                <a:cs typeface="Calibri"/>
                <a:sym typeface="Calibri"/>
              </a:rPr>
              <a:t> frame near </a:t>
            </a:r>
            <a:r>
              <a:rPr b="0" i="0" lang="en-US" sz="3200" u="none" cap="none" strike="noStrike">
                <a:solidFill>
                  <a:srgbClr val="FF0000"/>
                </a:solidFill>
                <a:latin typeface="Calibri"/>
                <a:ea typeface="Calibri"/>
                <a:cs typeface="Calibri"/>
                <a:sym typeface="Calibri"/>
              </a:rPr>
              <a:t>Right</a:t>
            </a:r>
            <a:r>
              <a:rPr b="0" i="0" lang="en-US" sz="3200" u="none" cap="none" strike="noStrike">
                <a:solidFill>
                  <a:schemeClr val="dk1"/>
                </a:solidFill>
                <a:latin typeface="Calibri"/>
                <a:ea typeface="Calibri"/>
                <a:cs typeface="Calibri"/>
                <a:sym typeface="Calibri"/>
              </a:rPr>
              <a:t> side. 4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screws</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3200"/>
              <a:t>This is easiest if you insert the top 2 screws first, then the back 2 should go in easily.</a:t>
            </a:r>
            <a:endParaRPr sz="32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2400"/>
          </a:p>
          <a:p>
            <a:pPr indent="0" lvl="0" marL="0" marR="0" rtl="0" algn="l">
              <a:lnSpc>
                <a:spcPct val="90000"/>
              </a:lnSpc>
              <a:spcBef>
                <a:spcPts val="0"/>
              </a:spcBef>
              <a:spcAft>
                <a:spcPts val="0"/>
              </a:spcAft>
              <a:buClr>
                <a:schemeClr val="dk1"/>
              </a:buClr>
              <a:buFont typeface="Calibri"/>
              <a:buNone/>
            </a:pPr>
            <a:r>
              <a:t/>
            </a:r>
            <a:endParaRPr sz="3200"/>
          </a:p>
        </p:txBody>
      </p:sp>
      <p:pic>
        <p:nvPicPr>
          <p:cNvPr id="213" name="Google Shape;213;p31"/>
          <p:cNvPicPr preferRelativeResize="0"/>
          <p:nvPr>
            <p:ph idx="2" type="body"/>
          </p:nvPr>
        </p:nvPicPr>
        <p:blipFill rotWithShape="1">
          <a:blip r:embed="rId4">
            <a:alphaModFix/>
          </a:blip>
          <a:srcRect b="0" l="0" r="0" t="0"/>
          <a:stretch/>
        </p:blipFill>
        <p:spPr>
          <a:xfrm>
            <a:off x="6546427" y="3240171"/>
            <a:ext cx="5181600" cy="3404700"/>
          </a:xfrm>
          <a:prstGeom prst="rect">
            <a:avLst/>
          </a:prstGeom>
          <a:noFill/>
          <a:ln>
            <a:noFill/>
          </a:ln>
        </p:spPr>
      </p:pic>
      <p:pic>
        <p:nvPicPr>
          <p:cNvPr id="214" name="Google Shape;214;p31"/>
          <p:cNvPicPr preferRelativeResize="0"/>
          <p:nvPr>
            <p:ph idx="1" type="body"/>
          </p:nvPr>
        </p:nvPicPr>
        <p:blipFill rotWithShape="1">
          <a:blip r:embed="rId5">
            <a:alphaModFix/>
          </a:blip>
          <a:srcRect b="0" l="0" r="0" t="0"/>
          <a:stretch/>
        </p:blipFill>
        <p:spPr>
          <a:xfrm rot="-5400000">
            <a:off x="1080071" y="2483137"/>
            <a:ext cx="3689100" cy="4918800"/>
          </a:xfrm>
          <a:prstGeom prst="rect">
            <a:avLst/>
          </a:prstGeom>
          <a:noFill/>
          <a:ln>
            <a:noFill/>
          </a:ln>
        </p:spPr>
      </p:pic>
      <p:cxnSp>
        <p:nvCxnSpPr>
          <p:cNvPr id="215" name="Google Shape;215;p31"/>
          <p:cNvCxnSpPr/>
          <p:nvPr/>
        </p:nvCxnSpPr>
        <p:spPr>
          <a:xfrm rot="10800000">
            <a:off x="11055125" y="4859425"/>
            <a:ext cx="462300" cy="886800"/>
          </a:xfrm>
          <a:prstGeom prst="straightConnector1">
            <a:avLst/>
          </a:prstGeom>
          <a:noFill/>
          <a:ln cap="flat" cmpd="sng" w="76200">
            <a:solidFill>
              <a:srgbClr val="FF0000"/>
            </a:solidFill>
            <a:prstDash val="solid"/>
            <a:round/>
            <a:headEnd len="med" w="med" type="none"/>
            <a:tailEnd len="med" w="med" type="triangle"/>
          </a:ln>
        </p:spPr>
      </p:cxnSp>
      <p:sp>
        <p:nvSpPr>
          <p:cNvPr id="216" name="Google Shape;216;p31"/>
          <p:cNvSpPr txBox="1"/>
          <p:nvPr/>
        </p:nvSpPr>
        <p:spPr>
          <a:xfrm>
            <a:off x="10455650" y="6033550"/>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Right Frame</a:t>
            </a:r>
            <a:endParaRPr b="1" sz="1800">
              <a:solidFill>
                <a:srgbClr val="FF0000"/>
              </a:solidFill>
            </a:endParaRPr>
          </a:p>
        </p:txBody>
      </p:sp>
      <p:cxnSp>
        <p:nvCxnSpPr>
          <p:cNvPr id="217" name="Google Shape;217;p31"/>
          <p:cNvCxnSpPr/>
          <p:nvPr/>
        </p:nvCxnSpPr>
        <p:spPr>
          <a:xfrm flipH="1" rot="10800000">
            <a:off x="7582525" y="4684275"/>
            <a:ext cx="1274100" cy="812100"/>
          </a:xfrm>
          <a:prstGeom prst="straightConnector1">
            <a:avLst/>
          </a:prstGeom>
          <a:noFill/>
          <a:ln cap="flat" cmpd="sng" w="76200">
            <a:solidFill>
              <a:srgbClr val="FF0000"/>
            </a:solidFill>
            <a:prstDash val="solid"/>
            <a:round/>
            <a:headEnd len="med" w="med" type="none"/>
            <a:tailEnd len="med" w="med" type="triangle"/>
          </a:ln>
        </p:spPr>
      </p:cxnSp>
      <p:sp>
        <p:nvSpPr>
          <p:cNvPr id="218" name="Google Shape;218;p31"/>
          <p:cNvSpPr txBox="1"/>
          <p:nvPr/>
        </p:nvSpPr>
        <p:spPr>
          <a:xfrm>
            <a:off x="7222775" y="5496375"/>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Front Frame</a:t>
            </a:r>
            <a:endParaRPr b="1" sz="1800">
              <a:solidFill>
                <a:srgbClr val="FF0000"/>
              </a:solidFill>
            </a:endParaRPr>
          </a:p>
        </p:txBody>
      </p:sp>
      <p:cxnSp>
        <p:nvCxnSpPr>
          <p:cNvPr id="219" name="Google Shape;219;p31"/>
          <p:cNvCxnSpPr/>
          <p:nvPr/>
        </p:nvCxnSpPr>
        <p:spPr>
          <a:xfrm>
            <a:off x="1861275" y="3097975"/>
            <a:ext cx="587400" cy="961800"/>
          </a:xfrm>
          <a:prstGeom prst="straightConnector1">
            <a:avLst/>
          </a:prstGeom>
          <a:noFill/>
          <a:ln cap="flat" cmpd="sng" w="76200">
            <a:solidFill>
              <a:srgbClr val="FF0000"/>
            </a:solidFill>
            <a:prstDash val="solid"/>
            <a:round/>
            <a:headEnd len="med" w="med" type="none"/>
            <a:tailEnd len="med" w="med" type="triangle"/>
          </a:ln>
        </p:spPr>
      </p:cxnSp>
      <p:sp>
        <p:nvSpPr>
          <p:cNvPr id="220" name="Google Shape;220;p31"/>
          <p:cNvSpPr txBox="1"/>
          <p:nvPr/>
        </p:nvSpPr>
        <p:spPr>
          <a:xfrm>
            <a:off x="1076800" y="2738200"/>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Right Frame</a:t>
            </a:r>
            <a:endParaRPr b="1" sz="18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4000" u="none" cap="none" strike="noStrike">
                <a:solidFill>
                  <a:schemeClr val="dk1"/>
                </a:solidFill>
                <a:latin typeface="Calibri"/>
                <a:ea typeface="Calibri"/>
                <a:cs typeface="Calibri"/>
                <a:sym typeface="Calibri"/>
              </a:rPr>
              <a:t>Please find these 3 bars</a:t>
            </a:r>
            <a:endParaRPr b="1" i="0" sz="4000" u="none" cap="none" strike="noStrike">
              <a:solidFill>
                <a:schemeClr val="dk1"/>
              </a:solidFill>
              <a:latin typeface="Calibri"/>
              <a:ea typeface="Calibri"/>
              <a:cs typeface="Calibri"/>
              <a:sym typeface="Calibri"/>
            </a:endParaRPr>
          </a:p>
        </p:txBody>
      </p:sp>
      <p:sp>
        <p:nvSpPr>
          <p:cNvPr id="91" name="Google Shape;91;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They are labeled:</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Left1</a:t>
            </a:r>
            <a:r>
              <a:rPr b="0" i="0" lang="en-US" sz="40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Left2</a:t>
            </a:r>
            <a:r>
              <a:rPr b="0" i="0" lang="en-US" sz="40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Left3</a:t>
            </a:r>
            <a:r>
              <a:rPr b="0" i="0" lang="en-US" sz="4000" u="none" cap="none" strike="noStrike">
                <a:solidFill>
                  <a:schemeClr val="dk1"/>
                </a:solidFill>
                <a:latin typeface="Calibri"/>
                <a:ea typeface="Calibri"/>
                <a:cs typeface="Calibri"/>
                <a:sym typeface="Calibri"/>
              </a:rPr>
              <a: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92" name="Google Shape;92;p14"/>
          <p:cNvPicPr preferRelativeResize="0"/>
          <p:nvPr>
            <p:ph idx="1" type="body"/>
          </p:nvPr>
        </p:nvPicPr>
        <p:blipFill rotWithShape="1">
          <a:blip r:embed="rId3">
            <a:alphaModFix/>
          </a:blip>
          <a:srcRect b="0" l="0" r="0" t="0"/>
          <a:stretch/>
        </p:blipFill>
        <p:spPr>
          <a:xfrm>
            <a:off x="13952" y="2203823"/>
            <a:ext cx="5940039" cy="325642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and the two </a:t>
            </a:r>
            <a:r>
              <a:rPr b="0" i="0" lang="en-US" sz="3200" u="none" cap="none" strike="noStrike">
                <a:solidFill>
                  <a:srgbClr val="FF0000"/>
                </a:solidFill>
                <a:latin typeface="Calibri"/>
                <a:ea typeface="Calibri"/>
                <a:cs typeface="Calibri"/>
                <a:sym typeface="Calibri"/>
              </a:rPr>
              <a:t>Brackets</a:t>
            </a:r>
            <a:endParaRPr b="0" i="0" sz="3200" u="none" cap="none" strike="noStrike">
              <a:solidFill>
                <a:srgbClr val="FF0000"/>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5</a:t>
            </a:r>
            <a:endParaRPr sz="3200">
              <a:solidFill>
                <a:srgbClr val="FF0000"/>
              </a:solidFill>
            </a:endParaRPr>
          </a:p>
        </p:txBody>
      </p:sp>
      <p:pic>
        <p:nvPicPr>
          <p:cNvPr id="226" name="Google Shape;226;p32"/>
          <p:cNvPicPr preferRelativeResize="0"/>
          <p:nvPr>
            <p:ph idx="2" type="body"/>
          </p:nvPr>
        </p:nvPicPr>
        <p:blipFill rotWithShape="1">
          <a:blip r:embed="rId4">
            <a:alphaModFix/>
          </a:blip>
          <a:srcRect b="0" l="0" r="0" t="0"/>
          <a:stretch/>
        </p:blipFill>
        <p:spPr>
          <a:xfrm>
            <a:off x="6172200" y="2586239"/>
            <a:ext cx="5181600" cy="2830110"/>
          </a:xfrm>
          <a:prstGeom prst="rect">
            <a:avLst/>
          </a:prstGeom>
          <a:noFill/>
          <a:ln>
            <a:noFill/>
          </a:ln>
        </p:spPr>
      </p:pic>
      <p:pic>
        <p:nvPicPr>
          <p:cNvPr id="227" name="Google Shape;227;p32"/>
          <p:cNvPicPr preferRelativeResize="0"/>
          <p:nvPr>
            <p:ph idx="1" type="body"/>
          </p:nvPr>
        </p:nvPicPr>
        <p:blipFill rotWithShape="1">
          <a:blip r:embed="rId5">
            <a:alphaModFix/>
          </a:blip>
          <a:srcRect b="0" l="0" r="0" t="0"/>
          <a:stretch/>
        </p:blipFill>
        <p:spPr>
          <a:xfrm>
            <a:off x="838200" y="2324480"/>
            <a:ext cx="5181600" cy="33536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Install </a:t>
            </a:r>
            <a:r>
              <a:rPr b="0" i="0" lang="en-US" sz="3200" u="none" cap="none" strike="noStrike">
                <a:solidFill>
                  <a:srgbClr val="FF0000"/>
                </a:solidFill>
                <a:latin typeface="Calibri"/>
                <a:ea typeface="Calibri"/>
                <a:cs typeface="Calibri"/>
                <a:sym typeface="Calibri"/>
              </a:rPr>
              <a:t>Brackets</a:t>
            </a:r>
            <a:r>
              <a:rPr b="0" i="0" lang="en-US" sz="3200" u="none" cap="none" strike="noStrike">
                <a:solidFill>
                  <a:schemeClr val="dk1"/>
                </a:solidFill>
                <a:latin typeface="Calibri"/>
                <a:ea typeface="Calibri"/>
                <a:cs typeface="Calibri"/>
                <a:sym typeface="Calibri"/>
              </a:rPr>
              <a:t> on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like this</a:t>
            </a:r>
            <a:endParaRPr b="0" i="0" sz="3200" u="none" cap="none" strike="noStrike">
              <a:solidFill>
                <a:schemeClr val="dk1"/>
              </a:solidFill>
              <a:latin typeface="Calibri"/>
              <a:ea typeface="Calibri"/>
              <a:cs typeface="Calibri"/>
              <a:sym typeface="Calibri"/>
            </a:endParaRPr>
          </a:p>
        </p:txBody>
      </p:sp>
      <p:sp>
        <p:nvSpPr>
          <p:cNvPr id="233" name="Google Shape;233;p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rPr lang="en-US"/>
              <a:t>The bracket with larger center hole goes in first</a:t>
            </a:r>
            <a:endParaRPr/>
          </a:p>
          <a:p>
            <a:pPr indent="-50800" lvl="0" marL="228600" marR="0" rtl="0" algn="l">
              <a:lnSpc>
                <a:spcPct val="90000"/>
              </a:lnSpc>
              <a:spcBef>
                <a:spcPts val="0"/>
              </a:spcBef>
              <a:spcAft>
                <a:spcPts val="0"/>
              </a:spcAft>
              <a:buClr>
                <a:schemeClr val="dk1"/>
              </a:buClr>
              <a:buSzPts val="2800"/>
              <a:buFont typeface="Arial"/>
              <a:buNone/>
            </a:pPr>
            <a:r>
              <a:t/>
            </a:r>
            <a:endParaRPr/>
          </a:p>
          <a:p>
            <a:pPr indent="-50800" lvl="0" marL="228600" marR="0" rtl="0" algn="l">
              <a:lnSpc>
                <a:spcPct val="90000"/>
              </a:lnSpc>
              <a:spcBef>
                <a:spcPts val="0"/>
              </a:spcBef>
              <a:spcAft>
                <a:spcPts val="0"/>
              </a:spcAft>
              <a:buClr>
                <a:schemeClr val="dk1"/>
              </a:buClr>
              <a:buSzPts val="2800"/>
              <a:buFont typeface="Arial"/>
              <a:buNone/>
            </a:pPr>
            <a:r>
              <a:t/>
            </a:r>
            <a:endParaRPr/>
          </a:p>
          <a:p>
            <a:pPr indent="-50800" lvl="0" marL="228600" marR="0" rtl="0" algn="l">
              <a:lnSpc>
                <a:spcPct val="90000"/>
              </a:lnSpc>
              <a:spcBef>
                <a:spcPts val="0"/>
              </a:spcBef>
              <a:spcAft>
                <a:spcPts val="0"/>
              </a:spcAft>
              <a:buClr>
                <a:schemeClr val="dk1"/>
              </a:buClr>
              <a:buSzPts val="2800"/>
              <a:buFont typeface="Arial"/>
              <a:buNone/>
            </a:pPr>
            <a:r>
              <a:rPr lang="en-US" sz="2400" u="sng">
                <a:solidFill>
                  <a:schemeClr val="hlink"/>
                </a:solidFill>
                <a:hlinkClick r:id="rId3"/>
              </a:rPr>
              <a:t>Video Tutorial part 5</a:t>
            </a:r>
            <a:r>
              <a:rPr lang="en-US"/>
              <a:t>.</a:t>
            </a:r>
            <a:endParaRPr/>
          </a:p>
          <a:p>
            <a:pPr indent="-50800" lvl="0" marL="228600" marR="0" rtl="0" algn="l">
              <a:lnSpc>
                <a:spcPct val="90000"/>
              </a:lnSpc>
              <a:spcBef>
                <a:spcPts val="0"/>
              </a:spcBef>
              <a:spcAft>
                <a:spcPts val="0"/>
              </a:spcAft>
              <a:buClr>
                <a:schemeClr val="dk1"/>
              </a:buClr>
              <a:buSzPts val="2800"/>
              <a:buFont typeface="Arial"/>
              <a:buNone/>
            </a:pPr>
            <a:r>
              <a:t/>
            </a:r>
            <a:endParaRPr/>
          </a:p>
        </p:txBody>
      </p:sp>
      <p:pic>
        <p:nvPicPr>
          <p:cNvPr id="234" name="Google Shape;234;p33"/>
          <p:cNvPicPr preferRelativeResize="0"/>
          <p:nvPr/>
        </p:nvPicPr>
        <p:blipFill>
          <a:blip r:embed="rId4">
            <a:alphaModFix/>
          </a:blip>
          <a:stretch>
            <a:fillRect/>
          </a:stretch>
        </p:blipFill>
        <p:spPr>
          <a:xfrm>
            <a:off x="1295400" y="1500188"/>
            <a:ext cx="3705667" cy="48625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Secure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with </a:t>
            </a:r>
            <a:r>
              <a:rPr b="0" i="0" lang="en-US" sz="3200" u="none" cap="none" strike="noStrike">
                <a:solidFill>
                  <a:srgbClr val="FF0000"/>
                </a:solidFill>
                <a:latin typeface="Calibri"/>
                <a:ea typeface="Calibri"/>
                <a:cs typeface="Calibri"/>
                <a:sym typeface="Calibri"/>
              </a:rPr>
              <a:t>CH M3-25 </a:t>
            </a:r>
            <a:r>
              <a:rPr b="0" i="0" lang="en-US" sz="3200" u="none" cap="none" strike="noStrike">
                <a:solidFill>
                  <a:schemeClr val="dk1"/>
                </a:solidFill>
                <a:latin typeface="Calibri"/>
                <a:ea typeface="Calibri"/>
                <a:cs typeface="Calibri"/>
                <a:sym typeface="Calibri"/>
              </a:rPr>
              <a:t>from the bottom near </a:t>
            </a:r>
            <a:r>
              <a:rPr b="0" i="0" lang="en-US" sz="3200" u="none" cap="none" strike="noStrike">
                <a:solidFill>
                  <a:srgbClr val="FF0000"/>
                </a:solidFill>
                <a:latin typeface="Calibri"/>
                <a:ea typeface="Calibri"/>
                <a:cs typeface="Calibri"/>
                <a:sym typeface="Calibri"/>
              </a:rPr>
              <a:t>Right </a:t>
            </a:r>
            <a:r>
              <a:rPr b="0" i="0" lang="en-US" sz="3200" u="none" cap="none" strike="noStrike">
                <a:solidFill>
                  <a:schemeClr val="dk1"/>
                </a:solidFill>
                <a:latin typeface="Calibri"/>
                <a:ea typeface="Calibri"/>
                <a:cs typeface="Calibri"/>
                <a:sym typeface="Calibri"/>
              </a:rPr>
              <a:t>frame </a:t>
            </a:r>
            <a:r>
              <a:rPr lang="en-US" sz="2400" u="sng">
                <a:solidFill>
                  <a:schemeClr val="hlink"/>
                </a:solidFill>
                <a:hlinkClick r:id="rId3"/>
              </a:rPr>
              <a:t>Video Tutorial part 5</a:t>
            </a:r>
            <a:endParaRPr b="0" i="0" sz="2400" u="none" cap="none" strike="noStrike">
              <a:solidFill>
                <a:schemeClr val="dk1"/>
              </a:solidFill>
              <a:latin typeface="Calibri"/>
              <a:ea typeface="Calibri"/>
              <a:cs typeface="Calibri"/>
              <a:sym typeface="Calibri"/>
            </a:endParaRPr>
          </a:p>
        </p:txBody>
      </p:sp>
      <p:pic>
        <p:nvPicPr>
          <p:cNvPr id="240" name="Google Shape;240;p34"/>
          <p:cNvPicPr preferRelativeResize="0"/>
          <p:nvPr>
            <p:ph idx="2" type="body"/>
          </p:nvPr>
        </p:nvPicPr>
        <p:blipFill rotWithShape="1">
          <a:blip r:embed="rId4">
            <a:alphaModFix/>
          </a:blip>
          <a:srcRect b="0" l="0" r="0" t="0"/>
          <a:stretch/>
        </p:blipFill>
        <p:spPr>
          <a:xfrm>
            <a:off x="6172200" y="2058194"/>
            <a:ext cx="5181600" cy="3886200"/>
          </a:xfrm>
          <a:prstGeom prst="rect">
            <a:avLst/>
          </a:prstGeom>
          <a:noFill/>
          <a:ln>
            <a:noFill/>
          </a:ln>
        </p:spPr>
      </p:pic>
      <p:pic>
        <p:nvPicPr>
          <p:cNvPr descr="CH-M3-25.jpg" id="241" name="Google Shape;241;p34"/>
          <p:cNvPicPr preferRelativeResize="0"/>
          <p:nvPr/>
        </p:nvPicPr>
        <p:blipFill rotWithShape="1">
          <a:blip r:embed="rId5">
            <a:alphaModFix/>
          </a:blip>
          <a:srcRect b="16353" l="2297" r="14459" t="8112"/>
          <a:stretch/>
        </p:blipFill>
        <p:spPr>
          <a:xfrm>
            <a:off x="399725" y="2058200"/>
            <a:ext cx="5884900" cy="3567080"/>
          </a:xfrm>
          <a:prstGeom prst="rect">
            <a:avLst/>
          </a:prstGeom>
          <a:noFill/>
          <a:ln>
            <a:noFill/>
          </a:ln>
        </p:spPr>
      </p:pic>
      <p:cxnSp>
        <p:nvCxnSpPr>
          <p:cNvPr id="242" name="Google Shape;242;p34"/>
          <p:cNvCxnSpPr/>
          <p:nvPr/>
        </p:nvCxnSpPr>
        <p:spPr>
          <a:xfrm rot="10800000">
            <a:off x="9806125" y="4222225"/>
            <a:ext cx="549600" cy="624600"/>
          </a:xfrm>
          <a:prstGeom prst="straightConnector1">
            <a:avLst/>
          </a:prstGeom>
          <a:noFill/>
          <a:ln cap="flat" cmpd="sng" w="76200">
            <a:solidFill>
              <a:srgbClr val="FF0000"/>
            </a:solidFill>
            <a:prstDash val="solid"/>
            <a:round/>
            <a:headEnd len="med" w="med" type="none"/>
            <a:tailEnd len="med" w="med" type="triangle"/>
          </a:ln>
        </p:spPr>
      </p:cxnSp>
      <p:cxnSp>
        <p:nvCxnSpPr>
          <p:cNvPr id="243" name="Google Shape;243;p34"/>
          <p:cNvCxnSpPr/>
          <p:nvPr/>
        </p:nvCxnSpPr>
        <p:spPr>
          <a:xfrm flipH="1" rot="10800000">
            <a:off x="7532550" y="4286975"/>
            <a:ext cx="739500" cy="9471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838200" y="365125"/>
            <a:ext cx="10515600" cy="18585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Use hand to turn the long threaded beam on </a:t>
            </a:r>
            <a:r>
              <a:rPr b="0" i="0" lang="en-US" sz="2400" u="none" cap="none" strike="noStrike">
                <a:solidFill>
                  <a:srgbClr val="FF0000"/>
                </a:solidFill>
                <a:latin typeface="Calibri"/>
                <a:ea typeface="Calibri"/>
                <a:cs typeface="Calibri"/>
                <a:sym typeface="Calibri"/>
              </a:rPr>
              <a:t>Riser Motor </a:t>
            </a:r>
            <a:r>
              <a:rPr b="0" i="0" lang="en-US" sz="2400" u="none" cap="none" strike="noStrike">
                <a:solidFill>
                  <a:schemeClr val="dk1"/>
                </a:solidFill>
                <a:latin typeface="Calibri"/>
                <a:ea typeface="Calibri"/>
                <a:cs typeface="Calibri"/>
                <a:sym typeface="Calibri"/>
              </a:rPr>
              <a:t>upward, such that it screws into the tiny </a:t>
            </a:r>
            <a:r>
              <a:rPr b="0" i="0" lang="en-US" sz="2400" u="none" cap="none" strike="noStrike">
                <a:solidFill>
                  <a:srgbClr val="FF0000"/>
                </a:solidFill>
                <a:latin typeface="Calibri"/>
                <a:ea typeface="Calibri"/>
                <a:cs typeface="Calibri"/>
                <a:sym typeface="Calibri"/>
              </a:rPr>
              <a:t>Silver Metal Part</a:t>
            </a:r>
            <a:r>
              <a:rPr b="0" i="0" lang="en-US" sz="2400" u="none" cap="none" strike="noStrike">
                <a:solidFill>
                  <a:schemeClr val="dk1"/>
                </a:solidFill>
                <a:latin typeface="Calibri"/>
                <a:ea typeface="Calibri"/>
                <a:cs typeface="Calibri"/>
                <a:sym typeface="Calibri"/>
              </a:rPr>
              <a:t>.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Move the beam up to a point where the unthreaded metal cylinder touches </a:t>
            </a:r>
            <a:r>
              <a:rPr b="0" i="0" lang="en-US" sz="2400" u="none" cap="none" strike="noStrike">
                <a:solidFill>
                  <a:srgbClr val="FF0000"/>
                </a:solidFill>
                <a:latin typeface="Calibri"/>
                <a:ea typeface="Calibri"/>
                <a:cs typeface="Calibri"/>
                <a:sym typeface="Calibri"/>
              </a:rPr>
              <a:t>Silver Metal Part</a:t>
            </a:r>
            <a:r>
              <a:rPr b="0" i="0" lang="en-US" sz="2400" u="none" cap="none" strike="noStrike">
                <a:solidFill>
                  <a:schemeClr val="dk1"/>
                </a:solidFill>
                <a:latin typeface="Calibri"/>
                <a:ea typeface="Calibri"/>
                <a:cs typeface="Calibri"/>
                <a:sym typeface="Calibri"/>
              </a:rPr>
              <a:t>.  The use the </a:t>
            </a:r>
            <a:r>
              <a:rPr b="0" i="0" lang="en-US" sz="2400" u="none" cap="none" strike="noStrike">
                <a:solidFill>
                  <a:srgbClr val="FF0000"/>
                </a:solidFill>
                <a:latin typeface="Calibri"/>
                <a:ea typeface="Calibri"/>
                <a:cs typeface="Calibri"/>
                <a:sym typeface="Calibri"/>
              </a:rPr>
              <a:t>CH M3-4 </a:t>
            </a:r>
            <a:r>
              <a:rPr b="0" i="0" lang="en-US" sz="2400" u="none" cap="none" strike="noStrike">
                <a:solidFill>
                  <a:schemeClr val="dk1"/>
                </a:solidFill>
                <a:latin typeface="Calibri"/>
                <a:ea typeface="Calibri"/>
                <a:cs typeface="Calibri"/>
                <a:sym typeface="Calibri"/>
              </a:rPr>
              <a:t>to tighten it. No need to over secure it.  Make sure the </a:t>
            </a:r>
            <a:r>
              <a:rPr b="0" i="0" lang="en-US" sz="2400" u="none" cap="none" strike="noStrike">
                <a:solidFill>
                  <a:srgbClr val="FF0000"/>
                </a:solidFill>
                <a:latin typeface="Calibri"/>
                <a:ea typeface="Calibri"/>
                <a:cs typeface="Calibri"/>
                <a:sym typeface="Calibri"/>
              </a:rPr>
              <a:t>Silver Metal Part </a:t>
            </a:r>
            <a:r>
              <a:rPr b="0" i="0" lang="en-US" sz="2400" u="none" cap="none" strike="noStrike">
                <a:solidFill>
                  <a:schemeClr val="dk1"/>
                </a:solidFill>
                <a:latin typeface="Calibri"/>
                <a:ea typeface="Calibri"/>
                <a:cs typeface="Calibri"/>
                <a:sym typeface="Calibri"/>
              </a:rPr>
              <a:t>is straight with the </a:t>
            </a:r>
            <a:r>
              <a:rPr b="0" i="0" lang="en-US" sz="2400" u="none" cap="none" strike="noStrike">
                <a:solidFill>
                  <a:srgbClr val="FF0000"/>
                </a:solidFill>
                <a:latin typeface="Calibri"/>
                <a:ea typeface="Calibri"/>
                <a:cs typeface="Calibri"/>
                <a:sym typeface="Calibri"/>
              </a:rPr>
              <a:t>Riser Motor’s </a:t>
            </a:r>
            <a:r>
              <a:rPr b="0" i="0" lang="en-US" sz="2400" u="none" cap="none" strike="noStrike">
                <a:solidFill>
                  <a:schemeClr val="dk1"/>
                </a:solidFill>
                <a:latin typeface="Calibri"/>
                <a:ea typeface="Calibri"/>
                <a:cs typeface="Calibri"/>
                <a:sym typeface="Calibri"/>
              </a:rPr>
              <a:t>beam</a:t>
            </a:r>
            <a:r>
              <a:rPr b="0" i="0" lang="en-US" sz="1800" u="none" cap="none" strike="noStrike">
                <a:solidFill>
                  <a:schemeClr val="dk1"/>
                </a:solidFill>
                <a:latin typeface="Calibri"/>
                <a:ea typeface="Calibri"/>
                <a:cs typeface="Calibri"/>
                <a:sym typeface="Calibri"/>
              </a:rPr>
              <a:t> </a:t>
            </a:r>
            <a:r>
              <a:rPr lang="en-US" sz="1800" u="sng">
                <a:solidFill>
                  <a:schemeClr val="hlink"/>
                </a:solidFill>
                <a:hlinkClick r:id="rId3"/>
              </a:rPr>
              <a:t>Video Tutorial part 5</a:t>
            </a:r>
            <a:endParaRPr b="0" i="0" sz="1800" u="none" cap="none" strike="noStrike">
              <a:solidFill>
                <a:schemeClr val="dk1"/>
              </a:solidFill>
              <a:latin typeface="Calibri"/>
              <a:ea typeface="Calibri"/>
              <a:cs typeface="Calibri"/>
              <a:sym typeface="Calibri"/>
            </a:endParaRPr>
          </a:p>
        </p:txBody>
      </p:sp>
      <p:pic>
        <p:nvPicPr>
          <p:cNvPr id="249" name="Google Shape;249;p35"/>
          <p:cNvPicPr preferRelativeResize="0"/>
          <p:nvPr/>
        </p:nvPicPr>
        <p:blipFill rotWithShape="1">
          <a:blip r:embed="rId4">
            <a:alphaModFix/>
          </a:blip>
          <a:srcRect b="0" l="0" r="0" t="0"/>
          <a:stretch/>
        </p:blipFill>
        <p:spPr>
          <a:xfrm>
            <a:off x="528582" y="2332326"/>
            <a:ext cx="3257400" cy="4390800"/>
          </a:xfrm>
          <a:prstGeom prst="rect">
            <a:avLst/>
          </a:prstGeom>
          <a:noFill/>
          <a:ln>
            <a:noFill/>
          </a:ln>
        </p:spPr>
      </p:pic>
      <p:pic>
        <p:nvPicPr>
          <p:cNvPr id="250" name="Google Shape;250;p35"/>
          <p:cNvPicPr preferRelativeResize="0"/>
          <p:nvPr/>
        </p:nvPicPr>
        <p:blipFill rotWithShape="1">
          <a:blip r:embed="rId5">
            <a:alphaModFix/>
          </a:blip>
          <a:srcRect b="0" l="0" r="0" t="0"/>
          <a:stretch/>
        </p:blipFill>
        <p:spPr>
          <a:xfrm>
            <a:off x="4690983" y="2332326"/>
            <a:ext cx="4143300" cy="4638600"/>
          </a:xfrm>
          <a:prstGeom prst="rect">
            <a:avLst/>
          </a:prstGeom>
          <a:noFill/>
          <a:ln>
            <a:noFill/>
          </a:ln>
        </p:spPr>
      </p:pic>
      <p:pic>
        <p:nvPicPr>
          <p:cNvPr id="251" name="Google Shape;251;p35"/>
          <p:cNvPicPr preferRelativeResize="0"/>
          <p:nvPr/>
        </p:nvPicPr>
        <p:blipFill rotWithShape="1">
          <a:blip r:embed="rId6">
            <a:alphaModFix/>
          </a:blip>
          <a:srcRect b="0" l="0" r="0" t="0"/>
          <a:stretch/>
        </p:blipFill>
        <p:spPr>
          <a:xfrm>
            <a:off x="8601075" y="2646652"/>
            <a:ext cx="3590925" cy="4010025"/>
          </a:xfrm>
          <a:prstGeom prst="rect">
            <a:avLst/>
          </a:prstGeom>
          <a:noFill/>
          <a:ln>
            <a:noFill/>
          </a:ln>
        </p:spPr>
      </p:pic>
      <p:cxnSp>
        <p:nvCxnSpPr>
          <p:cNvPr id="252" name="Google Shape;252;p35"/>
          <p:cNvCxnSpPr/>
          <p:nvPr/>
        </p:nvCxnSpPr>
        <p:spPr>
          <a:xfrm flipH="1">
            <a:off x="9993425" y="3172925"/>
            <a:ext cx="487200" cy="362400"/>
          </a:xfrm>
          <a:prstGeom prst="straightConnector1">
            <a:avLst/>
          </a:prstGeom>
          <a:noFill/>
          <a:ln cap="flat" cmpd="sng" w="38100">
            <a:solidFill>
              <a:srgbClr val="FF0000"/>
            </a:solidFill>
            <a:prstDash val="solid"/>
            <a:round/>
            <a:headEnd len="med" w="med" type="none"/>
            <a:tailEnd len="med" w="med" type="stealth"/>
          </a:ln>
        </p:spPr>
      </p:cxnSp>
      <p:cxnSp>
        <p:nvCxnSpPr>
          <p:cNvPr id="253" name="Google Shape;253;p35"/>
          <p:cNvCxnSpPr/>
          <p:nvPr/>
        </p:nvCxnSpPr>
        <p:spPr>
          <a:xfrm flipH="1" rot="10800000">
            <a:off x="1311650" y="3735100"/>
            <a:ext cx="399600" cy="999300"/>
          </a:xfrm>
          <a:prstGeom prst="straightConnector1">
            <a:avLst/>
          </a:prstGeom>
          <a:noFill/>
          <a:ln cap="flat" cmpd="sng" w="38100">
            <a:solidFill>
              <a:srgbClr val="FF0000"/>
            </a:solidFill>
            <a:prstDash val="solid"/>
            <a:round/>
            <a:headEnd len="med" w="med" type="none"/>
            <a:tailEnd len="med" w="med" type="triangle"/>
          </a:ln>
        </p:spPr>
      </p:cxnSp>
      <p:cxnSp>
        <p:nvCxnSpPr>
          <p:cNvPr id="254" name="Google Shape;254;p35"/>
          <p:cNvCxnSpPr/>
          <p:nvPr/>
        </p:nvCxnSpPr>
        <p:spPr>
          <a:xfrm rot="10800000">
            <a:off x="6647975" y="4337075"/>
            <a:ext cx="1146900" cy="1350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this </a:t>
            </a:r>
            <a:r>
              <a:rPr b="0" i="0" lang="en-US" sz="3200" u="none" cap="none" strike="noStrike">
                <a:solidFill>
                  <a:srgbClr val="FF0000"/>
                </a:solidFill>
                <a:latin typeface="Calibri"/>
                <a:ea typeface="Calibri"/>
                <a:cs typeface="Calibri"/>
                <a:sym typeface="Calibri"/>
              </a:rPr>
              <a:t>Metal Piece with Hook</a:t>
            </a:r>
            <a:r>
              <a:rPr b="0" i="0" lang="en-US" sz="3200" u="none" cap="none" strike="noStrike">
                <a:solidFill>
                  <a:schemeClr val="dk1"/>
                </a:solidFill>
                <a:latin typeface="Calibri"/>
                <a:ea typeface="Calibri"/>
                <a:cs typeface="Calibri"/>
                <a:sym typeface="Calibri"/>
              </a:rPr>
              <a:t>. And 2 </a:t>
            </a:r>
            <a:r>
              <a:rPr b="0" i="0" lang="en-US" sz="3200" u="none" cap="none" strike="noStrike">
                <a:solidFill>
                  <a:srgbClr val="FF0000"/>
                </a:solidFill>
                <a:latin typeface="Calibri"/>
                <a:ea typeface="Calibri"/>
                <a:cs typeface="Calibri"/>
                <a:sym typeface="Calibri"/>
              </a:rPr>
              <a:t>CH M3-6 </a:t>
            </a:r>
            <a:r>
              <a:rPr b="0" i="0" lang="en-US" sz="3200" u="none" cap="none" strike="noStrike">
                <a:solidFill>
                  <a:schemeClr val="dk1"/>
                </a:solidFill>
                <a:latin typeface="Calibri"/>
                <a:ea typeface="Calibri"/>
                <a:cs typeface="Calibri"/>
                <a:sym typeface="Calibri"/>
              </a:rPr>
              <a:t>screws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3200" u="sng">
                <a:solidFill>
                  <a:schemeClr val="hlink"/>
                </a:solidFill>
                <a:hlinkClick r:id="rId3"/>
              </a:rPr>
              <a:t>Video Tutorial part 5</a:t>
            </a:r>
            <a:endParaRPr sz="3200"/>
          </a:p>
        </p:txBody>
      </p:sp>
      <p:pic>
        <p:nvPicPr>
          <p:cNvPr id="260" name="Google Shape;260;p36"/>
          <p:cNvPicPr preferRelativeResize="0"/>
          <p:nvPr>
            <p:ph idx="2" type="body"/>
          </p:nvPr>
        </p:nvPicPr>
        <p:blipFill rotWithShape="1">
          <a:blip r:embed="rId4">
            <a:alphaModFix/>
          </a:blip>
          <a:srcRect b="0" l="0" r="0" t="0"/>
          <a:stretch/>
        </p:blipFill>
        <p:spPr>
          <a:xfrm>
            <a:off x="6172200" y="2272643"/>
            <a:ext cx="5181600" cy="3457302"/>
          </a:xfrm>
          <a:prstGeom prst="rect">
            <a:avLst/>
          </a:prstGeom>
          <a:noFill/>
          <a:ln>
            <a:noFill/>
          </a:ln>
        </p:spPr>
      </p:pic>
      <p:pic>
        <p:nvPicPr>
          <p:cNvPr id="261" name="Google Shape;261;p36"/>
          <p:cNvPicPr preferRelativeResize="0"/>
          <p:nvPr>
            <p:ph idx="1" type="body"/>
          </p:nvPr>
        </p:nvPicPr>
        <p:blipFill rotWithShape="1">
          <a:blip r:embed="rId5">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838200" y="365125"/>
            <a:ext cx="10515600" cy="1613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Secure </a:t>
            </a:r>
            <a:r>
              <a:rPr b="0" i="0" lang="en-US" sz="3200" u="none" cap="none" strike="noStrike">
                <a:solidFill>
                  <a:srgbClr val="FF0000"/>
                </a:solidFill>
                <a:latin typeface="Calibri"/>
                <a:ea typeface="Calibri"/>
                <a:cs typeface="Calibri"/>
                <a:sym typeface="Calibri"/>
              </a:rPr>
              <a:t>Metal Piece with Hook</a:t>
            </a:r>
            <a:r>
              <a:rPr b="0" i="0" lang="en-US" sz="3200" u="none" cap="none" strike="noStrike">
                <a:solidFill>
                  <a:schemeClr val="dk1"/>
                </a:solidFill>
                <a:latin typeface="Calibri"/>
                <a:ea typeface="Calibri"/>
                <a:cs typeface="Calibri"/>
                <a:sym typeface="Calibri"/>
              </a:rPr>
              <a:t>. At the circle spot with </a:t>
            </a:r>
            <a:r>
              <a:rPr b="0" i="0" lang="en-US" sz="3200" u="none" cap="none" strike="noStrike">
                <a:solidFill>
                  <a:srgbClr val="FF0000"/>
                </a:solidFill>
                <a:latin typeface="Calibri"/>
                <a:ea typeface="Calibri"/>
                <a:cs typeface="Calibri"/>
                <a:sym typeface="Calibri"/>
              </a:rPr>
              <a:t>CH M3-6 </a:t>
            </a:r>
            <a:r>
              <a:rPr b="0" i="0" lang="en-US" sz="3200" u="none" cap="none" strike="noStrike">
                <a:solidFill>
                  <a:schemeClr val="dk1"/>
                </a:solidFill>
                <a:latin typeface="Calibri"/>
                <a:ea typeface="Calibri"/>
                <a:cs typeface="Calibri"/>
                <a:sym typeface="Calibri"/>
              </a:rPr>
              <a:t>screws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3200" u="sng">
                <a:solidFill>
                  <a:schemeClr val="hlink"/>
                </a:solidFill>
                <a:hlinkClick r:id="rId3"/>
              </a:rPr>
              <a:t>Video Tutorial part 5</a:t>
            </a:r>
            <a:endParaRPr sz="3200"/>
          </a:p>
        </p:txBody>
      </p:sp>
      <p:pic>
        <p:nvPicPr>
          <p:cNvPr id="267" name="Google Shape;267;p37"/>
          <p:cNvPicPr preferRelativeResize="0"/>
          <p:nvPr>
            <p:ph idx="1" type="body"/>
          </p:nvPr>
        </p:nvPicPr>
        <p:blipFill rotWithShape="1">
          <a:blip r:embed="rId4">
            <a:alphaModFix/>
          </a:blip>
          <a:srcRect b="0" l="0" r="0" t="0"/>
          <a:stretch/>
        </p:blipFill>
        <p:spPr>
          <a:xfrm>
            <a:off x="1509350" y="2580476"/>
            <a:ext cx="2373000" cy="3294900"/>
          </a:xfrm>
          <a:prstGeom prst="rect">
            <a:avLst/>
          </a:prstGeom>
          <a:noFill/>
          <a:ln>
            <a:noFill/>
          </a:ln>
        </p:spPr>
      </p:pic>
      <p:sp>
        <p:nvSpPr>
          <p:cNvPr id="268" name="Google Shape;268;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269" name="Google Shape;269;p37"/>
          <p:cNvPicPr preferRelativeResize="0"/>
          <p:nvPr/>
        </p:nvPicPr>
        <p:blipFill rotWithShape="1">
          <a:blip r:embed="rId5">
            <a:alphaModFix/>
          </a:blip>
          <a:srcRect b="0" l="0" r="0" t="0"/>
          <a:stretch/>
        </p:blipFill>
        <p:spPr>
          <a:xfrm>
            <a:off x="6096000" y="1292225"/>
            <a:ext cx="4064000" cy="541813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838200" y="90325"/>
            <a:ext cx="10515600" cy="2587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the </a:t>
            </a:r>
            <a:r>
              <a:rPr b="0" i="0" lang="en-US" sz="2400" u="none" cap="none" strike="noStrike">
                <a:solidFill>
                  <a:srgbClr val="FF0000"/>
                </a:solidFill>
                <a:latin typeface="Calibri"/>
                <a:ea typeface="Calibri"/>
                <a:cs typeface="Calibri"/>
                <a:sym typeface="Calibri"/>
              </a:rPr>
              <a:t>Bottom</a:t>
            </a:r>
            <a:r>
              <a:rPr b="0" i="0" lang="en-US" sz="2400" u="none" cap="none" strike="noStrike">
                <a:solidFill>
                  <a:schemeClr val="dk1"/>
                </a:solidFill>
                <a:latin typeface="Calibri"/>
                <a:ea typeface="Calibri"/>
                <a:cs typeface="Calibri"/>
                <a:sym typeface="Calibri"/>
              </a:rPr>
              <a:t> piece, it has several screw holes on it and one very pronounced </a:t>
            </a:r>
            <a:r>
              <a:rPr b="0" i="0" lang="en-US" sz="2400" u="none" cap="none" strike="noStrike">
                <a:solidFill>
                  <a:srgbClr val="FF0000"/>
                </a:solidFill>
                <a:latin typeface="Calibri"/>
                <a:ea typeface="Calibri"/>
                <a:cs typeface="Calibri"/>
                <a:sym typeface="Calibri"/>
              </a:rPr>
              <a:t>screw hole that rise up</a:t>
            </a:r>
            <a:r>
              <a:rPr b="0" i="0" lang="en-US" sz="2400" u="none" cap="none" strike="noStrike">
                <a:solidFill>
                  <a:schemeClr val="dk1"/>
                </a:solidFill>
                <a:latin typeface="Calibri"/>
                <a:ea typeface="Calibri"/>
                <a:cs typeface="Calibri"/>
                <a:sym typeface="Calibri"/>
              </a:rPr>
              <a:t>.  The pronounced screw hole should be closest to the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Frame.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Ues </a:t>
            </a:r>
            <a:r>
              <a:rPr b="0" i="0" lang="en-US" sz="2400" u="none" cap="none" strike="noStrike">
                <a:solidFill>
                  <a:srgbClr val="FF0000"/>
                </a:solidFill>
                <a:latin typeface="Calibri"/>
                <a:ea typeface="Calibri"/>
                <a:cs typeface="Calibri"/>
                <a:sym typeface="Calibri"/>
              </a:rPr>
              <a:t>8 CH M3-20  </a:t>
            </a:r>
            <a:r>
              <a:rPr b="0" i="0" lang="en-US" sz="2400" u="none" cap="none" strike="noStrike">
                <a:solidFill>
                  <a:schemeClr val="dk1"/>
                </a:solidFill>
                <a:latin typeface="Calibri"/>
                <a:ea typeface="Calibri"/>
                <a:cs typeface="Calibri"/>
                <a:sym typeface="Calibri"/>
              </a:rPr>
              <a:t>screws 2 on each side to secure on 4 sid</a:t>
            </a:r>
            <a:r>
              <a:rPr lang="en-US" sz="2400"/>
              <a:t>e</a:t>
            </a:r>
            <a:r>
              <a:rPr b="0" i="0" lang="en-US" sz="2400" u="none" cap="none" strike="noStrike">
                <a:solidFill>
                  <a:schemeClr val="dk1"/>
                </a:solidFill>
                <a:latin typeface="Calibri"/>
                <a:ea typeface="Calibri"/>
                <a:cs typeface="Calibri"/>
                <a:sym typeface="Calibri"/>
              </a:rPr>
              <a:t>s</a:t>
            </a:r>
            <a:endParaRPr b="0" i="0" sz="24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3200" u="sng">
                <a:solidFill>
                  <a:schemeClr val="hlink"/>
                </a:solidFill>
                <a:hlinkClick r:id="rId3"/>
              </a:rPr>
              <a:t>Video Tutorial part 5</a:t>
            </a:r>
            <a:endParaRPr sz="2400"/>
          </a:p>
          <a:p>
            <a:pPr indent="0" lvl="0" marL="0" marR="0" rtl="0" algn="l">
              <a:lnSpc>
                <a:spcPct val="90000"/>
              </a:lnSpc>
              <a:spcBef>
                <a:spcPts val="0"/>
              </a:spcBef>
              <a:spcAft>
                <a:spcPts val="0"/>
              </a:spcAft>
              <a:buClr>
                <a:schemeClr val="dk1"/>
              </a:buClr>
              <a:buFont typeface="Calibri"/>
              <a:buNone/>
            </a:pPr>
            <a:r>
              <a:t/>
            </a:r>
            <a:endParaRPr sz="2400"/>
          </a:p>
          <a:p>
            <a:pPr indent="0" lvl="0" marL="0" marR="0" rtl="0" algn="l">
              <a:lnSpc>
                <a:spcPct val="90000"/>
              </a:lnSpc>
              <a:spcBef>
                <a:spcPts val="0"/>
              </a:spcBef>
              <a:spcAft>
                <a:spcPts val="0"/>
              </a:spcAft>
              <a:buClr>
                <a:schemeClr val="dk1"/>
              </a:buClr>
              <a:buFont typeface="Calibri"/>
              <a:buNone/>
            </a:pPr>
            <a:r>
              <a:t/>
            </a:r>
            <a:endParaRPr sz="2400"/>
          </a:p>
        </p:txBody>
      </p:sp>
      <p:pic>
        <p:nvPicPr>
          <p:cNvPr id="275" name="Google Shape;275;p38"/>
          <p:cNvPicPr preferRelativeResize="0"/>
          <p:nvPr/>
        </p:nvPicPr>
        <p:blipFill rotWithShape="1">
          <a:blip r:embed="rId4">
            <a:alphaModFix/>
          </a:blip>
          <a:srcRect b="0" l="0" r="0" t="0"/>
          <a:stretch/>
        </p:blipFill>
        <p:spPr>
          <a:xfrm>
            <a:off x="838200" y="2410900"/>
            <a:ext cx="3256500" cy="4342200"/>
          </a:xfrm>
          <a:prstGeom prst="rect">
            <a:avLst/>
          </a:prstGeom>
          <a:noFill/>
          <a:ln>
            <a:noFill/>
          </a:ln>
        </p:spPr>
      </p:pic>
      <p:pic>
        <p:nvPicPr>
          <p:cNvPr id="276" name="Google Shape;276;p38"/>
          <p:cNvPicPr preferRelativeResize="0"/>
          <p:nvPr>
            <p:ph idx="2" type="body"/>
          </p:nvPr>
        </p:nvPicPr>
        <p:blipFill rotWithShape="1">
          <a:blip r:embed="rId5">
            <a:alphaModFix/>
          </a:blip>
          <a:srcRect b="0" l="0" r="0" t="0"/>
          <a:stretch/>
        </p:blipFill>
        <p:spPr>
          <a:xfrm>
            <a:off x="6113025" y="4034181"/>
            <a:ext cx="4400700" cy="2657400"/>
          </a:xfrm>
          <a:prstGeom prst="rect">
            <a:avLst/>
          </a:prstGeom>
          <a:noFill/>
          <a:ln>
            <a:noFill/>
          </a:ln>
        </p:spPr>
      </p:pic>
      <p:sp>
        <p:nvSpPr>
          <p:cNvPr id="277" name="Google Shape;277;p38"/>
          <p:cNvSpPr txBox="1"/>
          <p:nvPr/>
        </p:nvSpPr>
        <p:spPr>
          <a:xfrm>
            <a:off x="4959250" y="1673900"/>
            <a:ext cx="5808900" cy="2010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dk1"/>
                </a:solidFill>
              </a:rPr>
              <a:t>Installer note:</a:t>
            </a:r>
            <a:endParaRPr sz="1800">
              <a:solidFill>
                <a:schemeClr val="dk1"/>
              </a:solidFill>
            </a:endParaRPr>
          </a:p>
          <a:p>
            <a:pPr indent="0" lvl="0" marL="0" rtl="0" algn="l">
              <a:lnSpc>
                <a:spcPct val="90000"/>
              </a:lnSpc>
              <a:spcBef>
                <a:spcPts val="0"/>
              </a:spcBef>
              <a:spcAft>
                <a:spcPts val="0"/>
              </a:spcAft>
              <a:buNone/>
            </a:pPr>
            <a:r>
              <a:t/>
            </a:r>
            <a:endParaRPr sz="1800">
              <a:solidFill>
                <a:schemeClr val="dk1"/>
              </a:solidFill>
            </a:endParaRPr>
          </a:p>
          <a:p>
            <a:pPr indent="0" lvl="0" marL="0" rtl="0" algn="l">
              <a:lnSpc>
                <a:spcPct val="90000"/>
              </a:lnSpc>
              <a:spcBef>
                <a:spcPts val="0"/>
              </a:spcBef>
              <a:spcAft>
                <a:spcPts val="0"/>
              </a:spcAft>
              <a:buClr>
                <a:schemeClr val="dk1"/>
              </a:buClr>
              <a:buFont typeface="Calibri"/>
              <a:buNone/>
            </a:pPr>
            <a:r>
              <a:rPr lang="en-US" sz="1600">
                <a:solidFill>
                  <a:schemeClr val="dk1"/>
                </a:solidFill>
              </a:rPr>
              <a:t>put the screws for front and back in first. If left and right 3 bars were not perfectly aligned, you may need to loosen their screws and align them to the bottom plate (by inserting the screws for the plate), then tighten the bar bolts down. None of the screws should require much force to start - if they do, it means something isn't aligned.</a:t>
            </a:r>
            <a:endParaRPr sz="16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838200" y="124925"/>
            <a:ext cx="10515600" cy="250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Front Panel</a:t>
            </a:r>
            <a:r>
              <a:rPr b="0" i="0" lang="en-US" sz="3200" u="none" cap="none" strike="noStrike">
                <a:solidFill>
                  <a:schemeClr val="dk1"/>
                </a:solidFill>
                <a:latin typeface="Calibri"/>
                <a:ea typeface="Calibri"/>
                <a:cs typeface="Calibri"/>
                <a:sym typeface="Calibri"/>
              </a:rPr>
              <a:t>.  Install it on the Front frame with 6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screws.  2 each on </a:t>
            </a:r>
            <a:r>
              <a:rPr b="0" i="0" lang="en-US" sz="3200" u="none" cap="none" strike="noStrike">
                <a:solidFill>
                  <a:srgbClr val="FF0000"/>
                </a:solidFill>
                <a:latin typeface="Calibri"/>
                <a:ea typeface="Calibri"/>
                <a:cs typeface="Calibri"/>
                <a:sym typeface="Calibri"/>
              </a:rPr>
              <a:t>Left/Right</a:t>
            </a:r>
            <a:r>
              <a:rPr b="0" i="0" lang="en-US" sz="3200" u="none" cap="none" strike="noStrike">
                <a:solidFill>
                  <a:schemeClr val="dk1"/>
                </a:solidFill>
                <a:latin typeface="Calibri"/>
                <a:ea typeface="Calibri"/>
                <a:cs typeface="Calibri"/>
                <a:sym typeface="Calibri"/>
              </a:rPr>
              <a:t> side. 1 each on Top/Bottom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400">
                <a:solidFill>
                  <a:srgbClr val="222222"/>
                </a:solidFill>
                <a:highlight>
                  <a:srgbClr val="FFFFFF"/>
                </a:highlight>
                <a:latin typeface="Arial"/>
                <a:ea typeface="Arial"/>
                <a:cs typeface="Arial"/>
                <a:sym typeface="Arial"/>
              </a:rPr>
              <a:t> if you insert the top (center) screw first it will hold the panel snugly against the top, and then the left and right screws will be easier to align.</a:t>
            </a:r>
            <a:endParaRPr sz="1400">
              <a:solidFill>
                <a:srgbClr val="222222"/>
              </a:solidFill>
              <a:highlight>
                <a:srgbClr val="FFFFFF"/>
              </a:highlight>
              <a:latin typeface="Arial"/>
              <a:ea typeface="Arial"/>
              <a:cs typeface="Arial"/>
              <a:sym typeface="Arial"/>
            </a:endParaRPr>
          </a:p>
          <a:p>
            <a:pPr indent="0" lvl="0" marL="0" rtl="0" algn="l">
              <a:spcBef>
                <a:spcPts val="0"/>
              </a:spcBef>
              <a:spcAft>
                <a:spcPts val="0"/>
              </a:spcAft>
              <a:buClr>
                <a:schemeClr val="dk1"/>
              </a:buClr>
              <a:buFont typeface="Calibri"/>
              <a:buNone/>
            </a:pPr>
            <a:r>
              <a:rPr lang="en-US" sz="3200" u="sng">
                <a:solidFill>
                  <a:schemeClr val="hlink"/>
                </a:solidFill>
                <a:hlinkClick r:id="rId3"/>
              </a:rPr>
              <a:t>Video Tutorial part 5</a:t>
            </a:r>
            <a:endParaRPr sz="1400">
              <a:solidFill>
                <a:srgbClr val="222222"/>
              </a:solidFill>
              <a:highlight>
                <a:srgbClr val="FFFFFF"/>
              </a:highlight>
              <a:latin typeface="Arial"/>
              <a:ea typeface="Arial"/>
              <a:cs typeface="Arial"/>
              <a:sym typeface="Arial"/>
            </a:endParaRPr>
          </a:p>
        </p:txBody>
      </p:sp>
      <p:pic>
        <p:nvPicPr>
          <p:cNvPr id="283" name="Google Shape;283;p39"/>
          <p:cNvPicPr preferRelativeResize="0"/>
          <p:nvPr>
            <p:ph idx="2" type="body"/>
          </p:nvPr>
        </p:nvPicPr>
        <p:blipFill rotWithShape="1">
          <a:blip r:embed="rId4">
            <a:alphaModFix/>
          </a:blip>
          <a:srcRect b="0" l="0" r="0" t="0"/>
          <a:stretch/>
        </p:blipFill>
        <p:spPr>
          <a:xfrm>
            <a:off x="6356725" y="2923074"/>
            <a:ext cx="5696700" cy="3719100"/>
          </a:xfrm>
          <a:prstGeom prst="rect">
            <a:avLst/>
          </a:prstGeom>
          <a:noFill/>
          <a:ln>
            <a:noFill/>
          </a:ln>
        </p:spPr>
      </p:pic>
      <p:pic>
        <p:nvPicPr>
          <p:cNvPr id="284" name="Google Shape;284;p39"/>
          <p:cNvPicPr preferRelativeResize="0"/>
          <p:nvPr>
            <p:ph idx="1" type="body"/>
          </p:nvPr>
        </p:nvPicPr>
        <p:blipFill rotWithShape="1">
          <a:blip r:embed="rId5">
            <a:alphaModFix/>
          </a:blip>
          <a:srcRect b="0" l="0" r="0" t="0"/>
          <a:stretch/>
        </p:blipFill>
        <p:spPr>
          <a:xfrm rot="10800000">
            <a:off x="151150" y="2560824"/>
            <a:ext cx="5558100" cy="4218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Now let’s organize the </a:t>
            </a:r>
            <a:r>
              <a:rPr b="0" i="0" lang="en-US" sz="3200" u="none" cap="none" strike="noStrike">
                <a:solidFill>
                  <a:srgbClr val="FF0000"/>
                </a:solidFill>
                <a:latin typeface="Calibri"/>
                <a:ea typeface="Calibri"/>
                <a:cs typeface="Calibri"/>
                <a:sym typeface="Calibri"/>
              </a:rPr>
              <a:t>PM Motor </a:t>
            </a:r>
            <a:r>
              <a:rPr b="0" i="0" lang="en-US" sz="3200" u="none" cap="none" strike="noStrike">
                <a:solidFill>
                  <a:schemeClr val="dk1"/>
                </a:solidFill>
                <a:latin typeface="Calibri"/>
                <a:ea typeface="Calibri"/>
                <a:cs typeface="Calibri"/>
                <a:sym typeface="Calibri"/>
              </a:rPr>
              <a:t>cables and </a:t>
            </a:r>
            <a:r>
              <a:rPr b="0" i="0" lang="en-US" sz="3200" u="none" cap="none" strike="noStrike">
                <a:solidFill>
                  <a:srgbClr val="FF0000"/>
                </a:solidFill>
                <a:latin typeface="Calibri"/>
                <a:ea typeface="Calibri"/>
                <a:cs typeface="Calibri"/>
                <a:sym typeface="Calibri"/>
              </a:rPr>
              <a:t>Endstop Sensor</a:t>
            </a:r>
            <a:r>
              <a:rPr b="0" i="0" lang="en-US" sz="3200" u="none" cap="none" strike="noStrike">
                <a:solidFill>
                  <a:schemeClr val="dk1"/>
                </a:solidFill>
                <a:latin typeface="Calibri"/>
                <a:ea typeface="Calibri"/>
                <a:cs typeface="Calibri"/>
                <a:sym typeface="Calibri"/>
              </a:rPr>
              <a:t> Cables as below  (RS)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3200" u="sng">
                <a:solidFill>
                  <a:schemeClr val="hlink"/>
                </a:solidFill>
                <a:hlinkClick r:id="rId3"/>
              </a:rPr>
              <a:t>Video Tutorial part 5</a:t>
            </a:r>
            <a:endParaRPr sz="3200"/>
          </a:p>
        </p:txBody>
      </p:sp>
      <p:pic>
        <p:nvPicPr>
          <p:cNvPr id="290" name="Google Shape;290;p40"/>
          <p:cNvPicPr preferRelativeResize="0"/>
          <p:nvPr>
            <p:ph idx="2" type="body"/>
          </p:nvPr>
        </p:nvPicPr>
        <p:blipFill rotWithShape="1">
          <a:blip r:embed="rId4">
            <a:alphaModFix/>
          </a:blip>
          <a:srcRect b="0" l="0" r="0" t="0"/>
          <a:stretch/>
        </p:blipFill>
        <p:spPr>
          <a:xfrm>
            <a:off x="7277061" y="1985625"/>
            <a:ext cx="3355800" cy="4351200"/>
          </a:xfrm>
          <a:prstGeom prst="rect">
            <a:avLst/>
          </a:prstGeom>
          <a:noFill/>
          <a:ln>
            <a:noFill/>
          </a:ln>
        </p:spPr>
      </p:pic>
      <p:pic>
        <p:nvPicPr>
          <p:cNvPr id="291" name="Google Shape;291;p40"/>
          <p:cNvPicPr preferRelativeResize="0"/>
          <p:nvPr>
            <p:ph idx="1" type="body"/>
          </p:nvPr>
        </p:nvPicPr>
        <p:blipFill rotWithShape="1">
          <a:blip r:embed="rId5">
            <a:alphaModFix/>
          </a:blip>
          <a:srcRect b="0" l="0" r="0" t="0"/>
          <a:stretch/>
        </p:blipFill>
        <p:spPr>
          <a:xfrm>
            <a:off x="688875" y="2303494"/>
            <a:ext cx="5181600" cy="3886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Platform Cover</a:t>
            </a:r>
            <a:r>
              <a:rPr b="0" i="0" lang="en-US" sz="3200" u="none" cap="none" strike="noStrike">
                <a:solidFill>
                  <a:schemeClr val="dk1"/>
                </a:solidFill>
                <a:latin typeface="Calibri"/>
                <a:ea typeface="Calibri"/>
                <a:cs typeface="Calibri"/>
                <a:sym typeface="Calibri"/>
              </a:rPr>
              <a:t>, use 2 </a:t>
            </a:r>
            <a:r>
              <a:rPr b="0" i="0" lang="en-US" sz="3200" u="none" cap="none" strike="noStrike">
                <a:solidFill>
                  <a:srgbClr val="FF0000"/>
                </a:solidFill>
                <a:latin typeface="Calibri"/>
                <a:ea typeface="Calibri"/>
                <a:cs typeface="Calibri"/>
                <a:sym typeface="Calibri"/>
              </a:rPr>
              <a:t>CH M3-6</a:t>
            </a:r>
            <a:r>
              <a:rPr b="0" i="0" lang="en-US" sz="3200" u="none" cap="none" strike="noStrike">
                <a:solidFill>
                  <a:schemeClr val="dk1"/>
                </a:solidFill>
                <a:latin typeface="Calibri"/>
                <a:ea typeface="Calibri"/>
                <a:cs typeface="Calibri"/>
                <a:sym typeface="Calibri"/>
              </a:rPr>
              <a:t>  to secure to </a:t>
            </a:r>
            <a:r>
              <a:rPr b="0" i="0" lang="en-US" sz="3200" u="none" cap="none" strike="noStrike">
                <a:solidFill>
                  <a:srgbClr val="FF0000"/>
                </a:solidFill>
                <a:latin typeface="Calibri"/>
                <a:ea typeface="Calibri"/>
                <a:cs typeface="Calibri"/>
                <a:sym typeface="Calibri"/>
              </a:rPr>
              <a:t>Z-Axis </a:t>
            </a:r>
            <a:r>
              <a:rPr b="0" i="0" lang="en-US" sz="3200" u="none" cap="none" strike="noStrike">
                <a:solidFill>
                  <a:schemeClr val="dk1"/>
                </a:solidFill>
                <a:latin typeface="Calibri"/>
                <a:ea typeface="Calibri"/>
                <a:cs typeface="Calibri"/>
                <a:sym typeface="Calibri"/>
              </a:rPr>
              <a:t>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Use 4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to secure to </a:t>
            </a:r>
            <a:r>
              <a:rPr b="0" i="0" lang="en-US" sz="3200" u="none" cap="none" strike="noStrike">
                <a:solidFill>
                  <a:srgbClr val="FF0000"/>
                </a:solidFill>
                <a:latin typeface="Calibri"/>
                <a:ea typeface="Calibri"/>
                <a:cs typeface="Calibri"/>
                <a:sym typeface="Calibri"/>
              </a:rPr>
              <a:t>Left</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Right</a:t>
            </a:r>
            <a:r>
              <a:rPr b="0" i="0" lang="en-US" sz="3200" u="none" cap="none" strike="noStrike">
                <a:solidFill>
                  <a:schemeClr val="dk1"/>
                </a:solidFill>
                <a:latin typeface="Calibri"/>
                <a:ea typeface="Calibri"/>
                <a:cs typeface="Calibri"/>
                <a:sym typeface="Calibri"/>
              </a:rPr>
              <a:t> frame, 2 on each side.  </a:t>
            </a:r>
            <a:r>
              <a:rPr lang="en-US" sz="3200" u="sng">
                <a:solidFill>
                  <a:schemeClr val="hlink"/>
                </a:solidFill>
                <a:hlinkClick r:id="rId3"/>
              </a:rPr>
              <a:t>Video Tutorial part 5</a:t>
            </a:r>
            <a:endParaRPr b="0" i="0" sz="3200" u="none" cap="none" strike="noStrike">
              <a:solidFill>
                <a:schemeClr val="dk1"/>
              </a:solidFill>
              <a:latin typeface="Calibri"/>
              <a:ea typeface="Calibri"/>
              <a:cs typeface="Calibri"/>
              <a:sym typeface="Calibri"/>
            </a:endParaRPr>
          </a:p>
        </p:txBody>
      </p:sp>
      <p:pic>
        <p:nvPicPr>
          <p:cNvPr id="297" name="Google Shape;297;p41"/>
          <p:cNvPicPr preferRelativeResize="0"/>
          <p:nvPr>
            <p:ph idx="1" type="body"/>
          </p:nvPr>
        </p:nvPicPr>
        <p:blipFill rotWithShape="1">
          <a:blip r:embed="rId4">
            <a:alphaModFix/>
          </a:blip>
          <a:srcRect b="0" l="0" r="0" t="0"/>
          <a:stretch/>
        </p:blipFill>
        <p:spPr>
          <a:xfrm>
            <a:off x="838200" y="2143473"/>
            <a:ext cx="5181600" cy="3715641"/>
          </a:xfrm>
          <a:prstGeom prst="rect">
            <a:avLst/>
          </a:prstGeom>
          <a:noFill/>
          <a:ln>
            <a:noFill/>
          </a:ln>
        </p:spPr>
      </p:pic>
      <p:pic>
        <p:nvPicPr>
          <p:cNvPr id="298" name="Google Shape;298;p41"/>
          <p:cNvPicPr preferRelativeResize="0"/>
          <p:nvPr>
            <p:ph idx="2" type="body"/>
          </p:nvPr>
        </p:nvPicPr>
        <p:blipFill rotWithShape="1">
          <a:blip r:embed="rId5">
            <a:alphaModFix/>
          </a:blip>
          <a:srcRect b="0" l="0" r="0" t="0"/>
          <a:stretch/>
        </p:blipFill>
        <p:spPr>
          <a:xfrm>
            <a:off x="6172200" y="2256630"/>
            <a:ext cx="5181600" cy="34893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get 4 screws from the bag labeled “</a:t>
            </a:r>
            <a:r>
              <a:rPr b="1" i="0" lang="en-US" sz="3600" u="none" cap="none" strike="noStrike">
                <a:solidFill>
                  <a:srgbClr val="FF0000"/>
                </a:solidFill>
                <a:latin typeface="Calibri"/>
                <a:ea typeface="Calibri"/>
                <a:cs typeface="Calibri"/>
                <a:sym typeface="Calibri"/>
              </a:rPr>
              <a:t>BH M6x12</a:t>
            </a:r>
            <a:r>
              <a:rPr b="1" i="0" lang="en-US" sz="3600" u="none" cap="none" strike="noStrike">
                <a:solidFill>
                  <a:schemeClr val="dk1"/>
                </a:solidFill>
                <a:latin typeface="Calibri"/>
                <a:ea typeface="Calibri"/>
                <a:cs typeface="Calibri"/>
                <a:sym typeface="Calibri"/>
              </a:rPr>
              <a:t>”</a:t>
            </a:r>
            <a:endParaRPr b="1" i="0" sz="3600" u="none" cap="none" strike="noStrike">
              <a:solidFill>
                <a:schemeClr val="dk1"/>
              </a:solidFill>
              <a:latin typeface="Calibri"/>
              <a:ea typeface="Calibri"/>
              <a:cs typeface="Calibri"/>
              <a:sym typeface="Calibri"/>
            </a:endParaRPr>
          </a:p>
        </p:txBody>
      </p:sp>
      <p:sp>
        <p:nvSpPr>
          <p:cNvPr id="98" name="Google Shape;98;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And screw two per bar </a:t>
            </a:r>
            <a:r>
              <a:rPr b="1" i="0" lang="en-US" sz="3200" u="sng" cap="none" strike="noStrike">
                <a:solidFill>
                  <a:schemeClr val="dk1"/>
                </a:solidFill>
                <a:latin typeface="Calibri"/>
                <a:ea typeface="Calibri"/>
                <a:cs typeface="Calibri"/>
                <a:sym typeface="Calibri"/>
              </a:rPr>
              <a:t>half way</a:t>
            </a:r>
            <a:r>
              <a:rPr b="0" i="0" lang="en-US" sz="3200" u="none" cap="none" strike="noStrike">
                <a:solidFill>
                  <a:schemeClr val="dk1"/>
                </a:solidFill>
                <a:latin typeface="Calibri"/>
                <a:ea typeface="Calibri"/>
                <a:cs typeface="Calibri"/>
                <a:sym typeface="Calibri"/>
              </a:rPr>
              <a:t> on “</a:t>
            </a:r>
            <a:r>
              <a:rPr b="0" i="0" lang="en-US" sz="3200" u="none" cap="none" strike="noStrike">
                <a:solidFill>
                  <a:srgbClr val="FF0000"/>
                </a:solidFill>
                <a:latin typeface="Calibri"/>
                <a:ea typeface="Calibri"/>
                <a:cs typeface="Calibri"/>
                <a:sym typeface="Calibri"/>
              </a:rPr>
              <a:t>Left1</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Left3</a:t>
            </a:r>
            <a:r>
              <a:rPr b="0" i="0" lang="en-US"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a:p>
            <a:pPr indent="-228600" lvl="0" marL="228600" marR="0" rtl="0" algn="l">
              <a:lnSpc>
                <a:spcPct val="90000"/>
              </a:lnSpc>
              <a:spcBef>
                <a:spcPts val="0"/>
              </a:spcBef>
              <a:spcAft>
                <a:spcPts val="0"/>
              </a:spcAft>
              <a:buClr>
                <a:schemeClr val="dk1"/>
              </a:buClr>
              <a:buSzPts val="3200"/>
              <a:buFont typeface="Arial"/>
              <a:buChar char="•"/>
            </a:pPr>
            <a:r>
              <a:rPr lang="en-US" sz="3200"/>
              <a:t>Screw them in until there is 3 to 5mm remaining out </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This will make it easier to align with the slots in the frame in later steps.</a:t>
            </a:r>
            <a:endParaRPr sz="3200"/>
          </a:p>
        </p:txBody>
      </p:sp>
      <p:pic>
        <p:nvPicPr>
          <p:cNvPr id="99" name="Google Shape;99;p15"/>
          <p:cNvPicPr preferRelativeResize="0"/>
          <p:nvPr>
            <p:ph idx="1" type="body"/>
          </p:nvPr>
        </p:nvPicPr>
        <p:blipFill rotWithShape="1">
          <a:blip r:embed="rId3">
            <a:alphaModFix/>
          </a:blip>
          <a:srcRect b="0" l="0" r="0" t="0"/>
          <a:stretch/>
        </p:blipFill>
        <p:spPr>
          <a:xfrm>
            <a:off x="838200" y="2226494"/>
            <a:ext cx="5181600" cy="3549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838200" y="365125"/>
            <a:ext cx="10515600" cy="193126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000" u="none" cap="none" strike="noStrike">
                <a:solidFill>
                  <a:schemeClr val="dk1"/>
                </a:solidFill>
                <a:latin typeface="Calibri"/>
                <a:ea typeface="Calibri"/>
                <a:cs typeface="Calibri"/>
                <a:sym typeface="Calibri"/>
              </a:rPr>
              <a:t>Lay the system down with Front Panel facing downward Install the processing board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use </a:t>
            </a:r>
            <a:r>
              <a:rPr b="0" i="0" lang="en-US" sz="2000" u="none" cap="none" strike="noStrike">
                <a:solidFill>
                  <a:srgbClr val="FF0000"/>
                </a:solidFill>
                <a:latin typeface="Calibri"/>
                <a:ea typeface="Calibri"/>
                <a:cs typeface="Calibri"/>
                <a:sym typeface="Calibri"/>
              </a:rPr>
              <a:t>CH M3-5 </a:t>
            </a:r>
            <a:r>
              <a:rPr b="0" i="0" lang="en-US" sz="2000" u="none" cap="none" strike="noStrike">
                <a:solidFill>
                  <a:schemeClr val="dk1"/>
                </a:solidFill>
                <a:latin typeface="Calibri"/>
                <a:ea typeface="Calibri"/>
                <a:cs typeface="Calibri"/>
                <a:sym typeface="Calibri"/>
              </a:rPr>
              <a:t>screws to tighten them.  Make sure you remove the protective screen film before installing the board.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here is a bigger picture of how all boards are next to each other. Top of picture is the riser and z-axis motor:</a:t>
            </a:r>
            <a:br>
              <a:rPr b="0" i="0" lang="en-US" sz="2000" u="none" cap="none" strike="noStrike">
                <a:solidFill>
                  <a:schemeClr val="dk1"/>
                </a:solidFill>
                <a:latin typeface="Calibri"/>
                <a:ea typeface="Calibri"/>
                <a:cs typeface="Calibri"/>
                <a:sym typeface="Calibri"/>
              </a:rPr>
            </a:br>
            <a:r>
              <a:rPr b="0" i="0" lang="en-US" sz="2000" u="sng" cap="none" strike="noStrike">
                <a:solidFill>
                  <a:schemeClr val="hlink"/>
                </a:solidFill>
                <a:latin typeface="Calibri"/>
                <a:ea typeface="Calibri"/>
                <a:cs typeface="Calibri"/>
                <a:sym typeface="Calibri"/>
                <a:hlinkClick r:id="rId3"/>
              </a:rPr>
              <a:t>https://drive.google.com/open?id=0Bzke6lBHG_z5dm5RdDdJTHRRMDQ</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p:txBody>
      </p:sp>
      <p:pic>
        <p:nvPicPr>
          <p:cNvPr id="304" name="Google Shape;304;p42"/>
          <p:cNvPicPr preferRelativeResize="0"/>
          <p:nvPr/>
        </p:nvPicPr>
        <p:blipFill rotWithShape="1">
          <a:blip r:embed="rId4">
            <a:alphaModFix/>
          </a:blip>
          <a:srcRect b="0" l="0" r="0" t="0"/>
          <a:stretch/>
        </p:blipFill>
        <p:spPr>
          <a:xfrm>
            <a:off x="381000" y="2640085"/>
            <a:ext cx="5181600" cy="3886200"/>
          </a:xfrm>
          <a:prstGeom prst="rect">
            <a:avLst/>
          </a:prstGeom>
          <a:noFill/>
          <a:ln>
            <a:noFill/>
          </a:ln>
        </p:spPr>
      </p:pic>
      <p:pic>
        <p:nvPicPr>
          <p:cNvPr id="305" name="Google Shape;305;p42"/>
          <p:cNvPicPr preferRelativeResize="0"/>
          <p:nvPr/>
        </p:nvPicPr>
        <p:blipFill rotWithShape="1">
          <a:blip r:embed="rId5">
            <a:alphaModFix/>
          </a:blip>
          <a:srcRect b="0" l="0" r="0" t="0"/>
          <a:stretch/>
        </p:blipFill>
        <p:spPr>
          <a:xfrm>
            <a:off x="6286500" y="2556958"/>
            <a:ext cx="5181600" cy="3886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800" u="none" cap="none" strike="noStrike">
                <a:solidFill>
                  <a:schemeClr val="dk1"/>
                </a:solidFill>
                <a:latin typeface="Calibri"/>
                <a:ea typeface="Calibri"/>
                <a:cs typeface="Calibri"/>
                <a:sym typeface="Calibri"/>
              </a:rPr>
              <a:t>Install the SD card reader with an included metal  plate. Secure with </a:t>
            </a:r>
            <a:r>
              <a:rPr b="0" i="0" lang="en-US" sz="2800" u="none" cap="none" strike="noStrike">
                <a:solidFill>
                  <a:srgbClr val="FF0000"/>
                </a:solidFill>
                <a:latin typeface="Calibri"/>
                <a:ea typeface="Calibri"/>
                <a:cs typeface="Calibri"/>
                <a:sym typeface="Calibri"/>
              </a:rPr>
              <a:t>4 CH M3-5</a:t>
            </a:r>
            <a:r>
              <a:rPr b="0" i="0" lang="en-US" sz="2800" u="none" cap="none" strike="noStrike">
                <a:solidFill>
                  <a:schemeClr val="dk1"/>
                </a:solidFill>
                <a:latin typeface="Calibri"/>
                <a:ea typeface="Calibri"/>
                <a:cs typeface="Calibri"/>
                <a:sym typeface="Calibri"/>
              </a:rPr>
              <a:t> screws.  The plug the SD reader with the plat on the main board and secure the plate with 2 </a:t>
            </a:r>
            <a:r>
              <a:rPr b="0" i="0" lang="en-US" sz="2800" u="none" cap="none" strike="noStrike">
                <a:solidFill>
                  <a:srgbClr val="FF0000"/>
                </a:solidFill>
                <a:latin typeface="Calibri"/>
                <a:ea typeface="Calibri"/>
                <a:cs typeface="Calibri"/>
                <a:sym typeface="Calibri"/>
              </a:rPr>
              <a:t>CH M3-5</a:t>
            </a:r>
            <a:r>
              <a:rPr b="0" i="0" lang="en-US" sz="2800" u="none" cap="none" strike="noStrike">
                <a:solidFill>
                  <a:schemeClr val="dk1"/>
                </a:solidFill>
                <a:latin typeface="Calibri"/>
                <a:ea typeface="Calibri"/>
                <a:cs typeface="Calibri"/>
                <a:sym typeface="Calibri"/>
              </a:rPr>
              <a:t> screws</a:t>
            </a:r>
            <a:endParaRPr b="0" i="0" sz="2800" u="none" cap="none" strike="noStrike">
              <a:solidFill>
                <a:schemeClr val="dk1"/>
              </a:solidFill>
              <a:latin typeface="Calibri"/>
              <a:ea typeface="Calibri"/>
              <a:cs typeface="Calibri"/>
              <a:sym typeface="Calibri"/>
            </a:endParaRPr>
          </a:p>
        </p:txBody>
      </p:sp>
      <p:pic>
        <p:nvPicPr>
          <p:cNvPr id="311" name="Google Shape;311;p43"/>
          <p:cNvPicPr preferRelativeResize="0"/>
          <p:nvPr>
            <p:ph idx="1" type="body"/>
          </p:nvPr>
        </p:nvPicPr>
        <p:blipFill rotWithShape="1">
          <a:blip r:embed="rId3">
            <a:alphaModFix/>
          </a:blip>
          <a:srcRect b="0" l="0" r="0" t="0"/>
          <a:stretch/>
        </p:blipFill>
        <p:spPr>
          <a:xfrm>
            <a:off x="838200" y="2128075"/>
            <a:ext cx="5181600" cy="3746438"/>
          </a:xfrm>
          <a:prstGeom prst="rect">
            <a:avLst/>
          </a:prstGeom>
          <a:noFill/>
          <a:ln>
            <a:noFill/>
          </a:ln>
        </p:spPr>
      </p:pic>
      <p:pic>
        <p:nvPicPr>
          <p:cNvPr id="312" name="Google Shape;312;p43"/>
          <p:cNvPicPr preferRelativeResize="0"/>
          <p:nvPr/>
        </p:nvPicPr>
        <p:blipFill rotWithShape="1">
          <a:blip r:embed="rId4">
            <a:alphaModFix/>
          </a:blip>
          <a:srcRect b="0" l="0" r="0" t="0"/>
          <a:stretch/>
        </p:blipFill>
        <p:spPr>
          <a:xfrm>
            <a:off x="4379912" y="4430332"/>
            <a:ext cx="2024108" cy="2427668"/>
          </a:xfrm>
          <a:prstGeom prst="rect">
            <a:avLst/>
          </a:prstGeom>
          <a:noFill/>
          <a:ln>
            <a:noFill/>
          </a:ln>
        </p:spPr>
      </p:pic>
      <p:pic>
        <p:nvPicPr>
          <p:cNvPr id="313" name="Google Shape;313;p43"/>
          <p:cNvPicPr preferRelativeResize="0"/>
          <p:nvPr>
            <p:ph idx="2" type="body"/>
          </p:nvPr>
        </p:nvPicPr>
        <p:blipFill rotWithShape="1">
          <a:blip r:embed="rId5">
            <a:alphaModFix/>
          </a:blip>
          <a:srcRect b="0" l="0" r="0" t="0"/>
          <a:stretch/>
        </p:blipFill>
        <p:spPr>
          <a:xfrm>
            <a:off x="6762750" y="2615406"/>
            <a:ext cx="4000500" cy="2771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838200" y="365125"/>
            <a:ext cx="10515600" cy="188970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Secure the </a:t>
            </a:r>
            <a:r>
              <a:rPr b="0" i="0" lang="en-US" sz="2400" u="none" cap="none" strike="noStrike">
                <a:solidFill>
                  <a:srgbClr val="FF0000"/>
                </a:solidFill>
                <a:latin typeface="Calibri"/>
                <a:ea typeface="Calibri"/>
                <a:cs typeface="Calibri"/>
                <a:sym typeface="Calibri"/>
              </a:rPr>
              <a:t>Power Board </a:t>
            </a:r>
            <a:r>
              <a:rPr b="0" i="0" lang="en-US" sz="2400" u="none" cap="none" strike="noStrike">
                <a:solidFill>
                  <a:schemeClr val="dk1"/>
                </a:solidFill>
                <a:latin typeface="Calibri"/>
                <a:ea typeface="Calibri"/>
                <a:cs typeface="Calibri"/>
                <a:sym typeface="Calibri"/>
              </a:rPr>
              <a:t>(lower right picture). Both using </a:t>
            </a:r>
            <a:r>
              <a:rPr b="0" i="0" lang="en-US" sz="2400" u="none" cap="none" strike="noStrike">
                <a:solidFill>
                  <a:srgbClr val="FF0000"/>
                </a:solidFill>
                <a:latin typeface="Calibri"/>
                <a:ea typeface="Calibri"/>
                <a:cs typeface="Calibri"/>
                <a:sym typeface="Calibri"/>
              </a:rPr>
              <a:t>CH M3-5 </a:t>
            </a:r>
            <a:r>
              <a:rPr b="0" i="0" lang="en-US" sz="2400" u="none" cap="none" strike="noStrike">
                <a:solidFill>
                  <a:schemeClr val="dk1"/>
                </a:solidFill>
                <a:latin typeface="Calibri"/>
                <a:ea typeface="Calibri"/>
                <a:cs typeface="Calibri"/>
                <a:sym typeface="Calibri"/>
              </a:rPr>
              <a:t>screws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here is a bigger picture of how all boards are next to each other. Top of picture is the Riser and </a:t>
            </a:r>
            <a:r>
              <a:rPr b="0" i="0" lang="en-US" sz="2400" u="none" cap="none" strike="noStrike">
                <a:solidFill>
                  <a:srgbClr val="FF0000"/>
                </a:solidFill>
                <a:latin typeface="Calibri"/>
                <a:ea typeface="Calibri"/>
                <a:cs typeface="Calibri"/>
                <a:sym typeface="Calibri"/>
              </a:rPr>
              <a:t>Z-Axis</a:t>
            </a:r>
            <a:r>
              <a:rPr b="0" i="0" lang="en-US" sz="2400" u="none" cap="none" strike="noStrike">
                <a:solidFill>
                  <a:schemeClr val="dk1"/>
                </a:solidFill>
                <a:latin typeface="Calibri"/>
                <a:ea typeface="Calibri"/>
                <a:cs typeface="Calibri"/>
                <a:sym typeface="Calibri"/>
              </a:rPr>
              <a:t> motor:</a:t>
            </a:r>
            <a:br>
              <a:rPr b="0" i="0" lang="en-US" sz="2400" u="none" cap="none" strike="noStrike">
                <a:solidFill>
                  <a:schemeClr val="dk1"/>
                </a:solidFill>
                <a:latin typeface="Calibri"/>
                <a:ea typeface="Calibri"/>
                <a:cs typeface="Calibri"/>
                <a:sym typeface="Calibri"/>
              </a:rPr>
            </a:br>
            <a:r>
              <a:rPr b="0" i="0" lang="en-US" sz="2400" u="sng" cap="none" strike="noStrike">
                <a:solidFill>
                  <a:schemeClr val="hlink"/>
                </a:solidFill>
                <a:latin typeface="Calibri"/>
                <a:ea typeface="Calibri"/>
                <a:cs typeface="Calibri"/>
                <a:sym typeface="Calibri"/>
                <a:hlinkClick r:id="rId3"/>
              </a:rPr>
              <a:t>https://drive.google.com/open?id=0Bzke6lBHG_z5dm5RdDdJTHRRMDQ</a:t>
            </a:r>
            <a:r>
              <a:rPr b="0" i="0" lang="en-US" sz="2400" u="none" cap="none" strike="noStrike">
                <a:solidFill>
                  <a:schemeClr val="dk1"/>
                </a:solidFill>
                <a:latin typeface="Calibri"/>
                <a:ea typeface="Calibri"/>
                <a:cs typeface="Calibri"/>
                <a:sym typeface="Calibri"/>
              </a:rPr>
              <a:t>  (Reshoot)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319" name="Google Shape;319;p44"/>
          <p:cNvPicPr preferRelativeResize="0"/>
          <p:nvPr>
            <p:ph idx="2" type="body"/>
          </p:nvPr>
        </p:nvPicPr>
        <p:blipFill rotWithShape="1">
          <a:blip r:embed="rId4">
            <a:alphaModFix/>
          </a:blip>
          <a:srcRect b="0" l="0" r="0" t="0"/>
          <a:stretch/>
        </p:blipFill>
        <p:spPr>
          <a:xfrm rot="10800000">
            <a:off x="6535882" y="2588130"/>
            <a:ext cx="5181600" cy="3886200"/>
          </a:xfrm>
          <a:prstGeom prst="rect">
            <a:avLst/>
          </a:prstGeom>
          <a:noFill/>
          <a:ln>
            <a:noFill/>
          </a:ln>
        </p:spPr>
      </p:pic>
      <p:pic>
        <p:nvPicPr>
          <p:cNvPr id="320" name="Google Shape;320;p44"/>
          <p:cNvPicPr preferRelativeResize="0"/>
          <p:nvPr/>
        </p:nvPicPr>
        <p:blipFill rotWithShape="1">
          <a:blip r:embed="rId5">
            <a:alphaModFix/>
          </a:blip>
          <a:srcRect b="0" l="0" r="0" t="0"/>
          <a:stretch/>
        </p:blipFill>
        <p:spPr>
          <a:xfrm>
            <a:off x="381000" y="2692039"/>
            <a:ext cx="5181600" cy="3886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838200" y="365125"/>
            <a:ext cx="10515600" cy="214947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Secure the </a:t>
            </a:r>
            <a:r>
              <a:rPr b="0" i="0" lang="en-US" sz="2400" u="none" cap="none" strike="noStrike">
                <a:solidFill>
                  <a:srgbClr val="FF0000"/>
                </a:solidFill>
                <a:latin typeface="Calibri"/>
                <a:ea typeface="Calibri"/>
                <a:cs typeface="Calibri"/>
                <a:sym typeface="Calibri"/>
              </a:rPr>
              <a:t>Power Board</a:t>
            </a:r>
            <a:r>
              <a:rPr b="0" i="0" lang="en-US" sz="2400" u="none" cap="none" strike="noStrike">
                <a:solidFill>
                  <a:schemeClr val="dk1"/>
                </a:solidFill>
                <a:latin typeface="Calibri"/>
                <a:ea typeface="Calibri"/>
                <a:cs typeface="Calibri"/>
                <a:sym typeface="Calibri"/>
              </a:rPr>
              <a:t> (lower left picture) and knob control (lower right). Both using </a:t>
            </a:r>
            <a:r>
              <a:rPr b="0" i="0" lang="en-US" sz="2400" u="none" cap="none" strike="noStrike">
                <a:solidFill>
                  <a:srgbClr val="FF0000"/>
                </a:solidFill>
                <a:latin typeface="Calibri"/>
                <a:ea typeface="Calibri"/>
                <a:cs typeface="Calibri"/>
                <a:sym typeface="Calibri"/>
              </a:rPr>
              <a:t>CH M3-5</a:t>
            </a:r>
            <a:r>
              <a:rPr b="0" i="0" lang="en-US" sz="2400" u="none" cap="none" strike="noStrike">
                <a:solidFill>
                  <a:schemeClr val="dk1"/>
                </a:solidFill>
                <a:latin typeface="Calibri"/>
                <a:ea typeface="Calibri"/>
                <a:cs typeface="Calibri"/>
                <a:sym typeface="Calibri"/>
              </a:rPr>
              <a:t> screws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here is a bigger picture of how all boards are next to each other. Top of picture is the riser and z-axis motor:</a:t>
            </a:r>
            <a:br>
              <a:rPr b="0" i="0" lang="en-US" sz="2400" u="none" cap="none" strike="noStrike">
                <a:solidFill>
                  <a:schemeClr val="dk1"/>
                </a:solidFill>
                <a:latin typeface="Calibri"/>
                <a:ea typeface="Calibri"/>
                <a:cs typeface="Calibri"/>
                <a:sym typeface="Calibri"/>
              </a:rPr>
            </a:br>
            <a:r>
              <a:rPr b="0" i="0" lang="en-US" sz="2400" u="sng" cap="none" strike="noStrike">
                <a:solidFill>
                  <a:schemeClr val="hlink"/>
                </a:solidFill>
                <a:latin typeface="Calibri"/>
                <a:ea typeface="Calibri"/>
                <a:cs typeface="Calibri"/>
                <a:sym typeface="Calibri"/>
                <a:hlinkClick r:id="rId3"/>
              </a:rPr>
              <a:t>https://drive.google.com/open?id=0Bzke6lBHG_z5dm5RdDdJTHRRMDQ</a:t>
            </a:r>
            <a:r>
              <a:rPr b="0" i="0" lang="en-US" sz="2400" u="none" cap="none" strike="noStrike">
                <a:solidFill>
                  <a:schemeClr val="dk1"/>
                </a:solidFill>
                <a:latin typeface="Calibri"/>
                <a:ea typeface="Calibri"/>
                <a:cs typeface="Calibri"/>
                <a:sym typeface="Calibri"/>
              </a:rPr>
              <a:t>  (Reshoot)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326" name="Google Shape;326;p45"/>
          <p:cNvPicPr preferRelativeResize="0"/>
          <p:nvPr/>
        </p:nvPicPr>
        <p:blipFill rotWithShape="1">
          <a:blip r:embed="rId4">
            <a:alphaModFix/>
          </a:blip>
          <a:srcRect b="0" l="0" r="0" t="0"/>
          <a:stretch/>
        </p:blipFill>
        <p:spPr>
          <a:xfrm>
            <a:off x="173182" y="2640085"/>
            <a:ext cx="5181600" cy="3886200"/>
          </a:xfrm>
          <a:prstGeom prst="rect">
            <a:avLst/>
          </a:prstGeom>
          <a:noFill/>
          <a:ln>
            <a:noFill/>
          </a:ln>
        </p:spPr>
      </p:pic>
      <p:pic>
        <p:nvPicPr>
          <p:cNvPr id="327" name="Google Shape;327;p45"/>
          <p:cNvPicPr preferRelativeResize="0"/>
          <p:nvPr>
            <p:ph idx="2" type="body"/>
          </p:nvPr>
        </p:nvPicPr>
        <p:blipFill rotWithShape="1">
          <a:blip r:embed="rId5">
            <a:alphaModFix/>
          </a:blip>
          <a:srcRect b="0" l="0" r="0" t="0"/>
          <a:stretch/>
        </p:blipFill>
        <p:spPr>
          <a:xfrm>
            <a:off x="7059757" y="2921072"/>
            <a:ext cx="3905250" cy="3324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title"/>
          </p:nvPr>
        </p:nvSpPr>
        <p:spPr>
          <a:xfrm>
            <a:off x="495300" y="365125"/>
            <a:ext cx="10858500" cy="507047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100" u="none" cap="none" strike="noStrike">
                <a:solidFill>
                  <a:schemeClr val="dk1"/>
                </a:solidFill>
                <a:latin typeface="Calibri"/>
                <a:ea typeface="Calibri"/>
                <a:cs typeface="Calibri"/>
                <a:sym typeface="Calibri"/>
              </a:rPr>
              <a:t>Cabling:</a:t>
            </a:r>
            <a:br>
              <a:rPr b="0" i="0" lang="en-US" sz="3100" u="none" cap="none" strike="noStrike">
                <a:solidFill>
                  <a:schemeClr val="dk1"/>
                </a:solidFill>
                <a:latin typeface="Calibri"/>
                <a:ea typeface="Calibri"/>
                <a:cs typeface="Calibri"/>
                <a:sym typeface="Calibri"/>
              </a:rPr>
            </a:br>
            <a:br>
              <a:rPr b="0" i="0" lang="en-US" sz="3100" u="none" cap="none" strike="noStrike">
                <a:solidFill>
                  <a:schemeClr val="dk1"/>
                </a:solidFill>
                <a:latin typeface="Calibri"/>
                <a:ea typeface="Calibri"/>
                <a:cs typeface="Calibri"/>
                <a:sym typeface="Calibri"/>
              </a:rPr>
            </a:br>
            <a:r>
              <a:rPr b="0" i="0" lang="en-US" sz="3100" u="none" cap="none" strike="noStrike">
                <a:solidFill>
                  <a:schemeClr val="dk1"/>
                </a:solidFill>
                <a:latin typeface="Calibri"/>
                <a:ea typeface="Calibri"/>
                <a:cs typeface="Calibri"/>
                <a:sym typeface="Calibri"/>
              </a:rPr>
              <a:t>All cables have labels on them</a:t>
            </a:r>
            <a:br>
              <a:rPr b="0" i="0" lang="en-US" sz="3100" u="none" cap="none" strike="noStrike">
                <a:solidFill>
                  <a:schemeClr val="dk1"/>
                </a:solidFill>
                <a:latin typeface="Calibri"/>
                <a:ea typeface="Calibri"/>
                <a:cs typeface="Calibri"/>
                <a:sym typeface="Calibri"/>
              </a:rPr>
            </a:br>
            <a:br>
              <a:rPr b="0" i="0" lang="en-US" sz="3100" u="none" cap="none" strike="noStrike">
                <a:solidFill>
                  <a:schemeClr val="dk1"/>
                </a:solidFill>
                <a:latin typeface="Calibri"/>
                <a:ea typeface="Calibri"/>
                <a:cs typeface="Calibri"/>
                <a:sym typeface="Calibri"/>
              </a:rPr>
            </a:br>
            <a:r>
              <a:rPr b="0" i="0" lang="en-US" sz="3100" u="none" cap="none" strike="noStrike">
                <a:solidFill>
                  <a:schemeClr val="dk1"/>
                </a:solidFill>
                <a:latin typeface="Calibri"/>
                <a:ea typeface="Calibri"/>
                <a:cs typeface="Calibri"/>
                <a:sym typeface="Calibri"/>
              </a:rPr>
              <a:t>The connection can be made by looking at below pics and </a:t>
            </a:r>
            <a:r>
              <a:rPr b="0" i="0" lang="en-US" sz="3100" u="none" cap="none" strike="noStrike">
                <a:solidFill>
                  <a:srgbClr val="FF0000"/>
                </a:solidFill>
                <a:latin typeface="Calibri"/>
                <a:ea typeface="Calibri"/>
                <a:cs typeface="Calibri"/>
                <a:sym typeface="Calibri"/>
              </a:rPr>
              <a:t>match the port name to the cable label</a:t>
            </a:r>
            <a:br>
              <a:rPr b="0" i="0" lang="en-US" sz="3100" u="none" cap="none" strike="noStrike">
                <a:solidFill>
                  <a:schemeClr val="dk1"/>
                </a:solidFill>
                <a:latin typeface="Calibri"/>
                <a:ea typeface="Calibri"/>
                <a:cs typeface="Calibri"/>
                <a:sym typeface="Calibri"/>
              </a:rPr>
            </a:br>
            <a:br>
              <a:rPr b="0" i="0" lang="en-US" sz="16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Diagram: needs update</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board picture reference: </a:t>
            </a:r>
            <a:r>
              <a:rPr b="0" i="0" lang="en-US" sz="1800" u="sng" cap="none" strike="noStrike">
                <a:solidFill>
                  <a:schemeClr val="hlink"/>
                </a:solidFill>
                <a:latin typeface="Calibri"/>
                <a:ea typeface="Calibri"/>
                <a:cs typeface="Calibri"/>
                <a:sym typeface="Calibri"/>
                <a:hlinkClick r:id="rId3"/>
              </a:rPr>
              <a:t>https://drive.google.com/open?id=0Bzke6lBHG_z5VWd2ZG1yQ182WE0</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Driver picture reference: </a:t>
            </a:r>
            <a:r>
              <a:rPr b="0" i="0" lang="en-US" sz="1800" u="sng" cap="none" strike="noStrike">
                <a:solidFill>
                  <a:schemeClr val="hlink"/>
                </a:solidFill>
                <a:latin typeface="Calibri"/>
                <a:ea typeface="Calibri"/>
                <a:cs typeface="Calibri"/>
                <a:sym typeface="Calibri"/>
                <a:hlinkClick r:id="rId4"/>
              </a:rPr>
              <a:t>https://drive.google.com/open?id=0Bzke6lBHG_z5a1Ntek5tMUozNmM</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Laser/Galvo picture reference: </a:t>
            </a:r>
            <a:r>
              <a:rPr b="0" i="0" lang="en-US" sz="1800" u="sng" cap="none" strike="noStrike">
                <a:solidFill>
                  <a:schemeClr val="hlink"/>
                </a:solidFill>
                <a:latin typeface="Calibri"/>
                <a:ea typeface="Calibri"/>
                <a:cs typeface="Calibri"/>
                <a:sym typeface="Calibri"/>
                <a:hlinkClick r:id="rId5"/>
              </a:rPr>
              <a:t>https://drive.google.com/open?id=0Bzke6lBHG_z5V1RuM2dsNDFUYmM</a:t>
            </a: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and install Front Panel, Use </a:t>
            </a:r>
            <a:r>
              <a:rPr b="0" i="0" lang="en-US" sz="3200" u="none" cap="none" strike="noStrike">
                <a:solidFill>
                  <a:srgbClr val="FF0000"/>
                </a:solidFill>
                <a:latin typeface="Calibri"/>
                <a:ea typeface="Calibri"/>
                <a:cs typeface="Calibri"/>
                <a:sym typeface="Calibri"/>
              </a:rPr>
              <a:t>6 BH M3-16</a:t>
            </a:r>
            <a:r>
              <a:rPr b="0" i="0" lang="en-US" sz="3200" u="none" cap="none" strike="noStrike">
                <a:solidFill>
                  <a:schemeClr val="dk1"/>
                </a:solidFill>
                <a:latin typeface="Calibri"/>
                <a:ea typeface="Calibri"/>
                <a:cs typeface="Calibri"/>
                <a:sym typeface="Calibri"/>
              </a:rPr>
              <a:t> screws to secure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400">
                <a:solidFill>
                  <a:srgbClr val="222222"/>
                </a:solidFill>
                <a:highlight>
                  <a:srgbClr val="FFFFFF"/>
                </a:highlight>
                <a:latin typeface="Arial"/>
                <a:ea typeface="Arial"/>
                <a:cs typeface="Arial"/>
                <a:sym typeface="Arial"/>
              </a:rPr>
              <a:t> it is probably easiest if you install the top screws first, then the cover will hang from them - and the rest of the holes will be aligned</a:t>
            </a:r>
            <a:endParaRPr sz="1400"/>
          </a:p>
        </p:txBody>
      </p:sp>
      <p:pic>
        <p:nvPicPr>
          <p:cNvPr id="338" name="Google Shape;338;p47"/>
          <p:cNvPicPr preferRelativeResize="0"/>
          <p:nvPr>
            <p:ph idx="1" type="body"/>
          </p:nvPr>
        </p:nvPicPr>
        <p:blipFill rotWithShape="1">
          <a:blip r:embed="rId3">
            <a:alphaModFix/>
          </a:blip>
          <a:srcRect b="0" l="0" r="0" t="0"/>
          <a:stretch/>
        </p:blipFill>
        <p:spPr>
          <a:xfrm>
            <a:off x="1797248" y="1825625"/>
            <a:ext cx="3263503" cy="4351338"/>
          </a:xfrm>
          <a:prstGeom prst="rect">
            <a:avLst/>
          </a:prstGeom>
          <a:noFill/>
          <a:ln>
            <a:noFill/>
          </a:ln>
        </p:spPr>
      </p:pic>
      <p:pic>
        <p:nvPicPr>
          <p:cNvPr id="339" name="Google Shape;339;p47"/>
          <p:cNvPicPr preferRelativeResize="0"/>
          <p:nvPr>
            <p:ph idx="2" type="body"/>
          </p:nvPr>
        </p:nvPicPr>
        <p:blipFill rotWithShape="1">
          <a:blip r:embed="rId4">
            <a:alphaModFix/>
          </a:blip>
          <a:srcRect b="0" l="0" r="0" t="0"/>
          <a:stretch/>
        </p:blipFill>
        <p:spPr>
          <a:xfrm>
            <a:off x="7131248" y="1825625"/>
            <a:ext cx="3263503" cy="43513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Front Door </a:t>
            </a:r>
            <a:r>
              <a:rPr b="0" i="0" lang="en-US" sz="2400" u="none" cap="none" strike="noStrike">
                <a:solidFill>
                  <a:schemeClr val="dk1"/>
                </a:solidFill>
                <a:latin typeface="Calibri"/>
                <a:ea typeface="Calibri"/>
                <a:cs typeface="Calibri"/>
                <a:sym typeface="Calibri"/>
              </a:rPr>
              <a:t>to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Panel</a:t>
            </a:r>
            <a:r>
              <a:rPr b="0" i="0" lang="en-US" sz="2400" u="none" cap="none" strike="noStrike">
                <a:solidFill>
                  <a:schemeClr val="dk1"/>
                </a:solidFill>
                <a:latin typeface="Calibri"/>
                <a:ea typeface="Calibri"/>
                <a:cs typeface="Calibri"/>
                <a:sym typeface="Calibri"/>
              </a:rPr>
              <a:t>,  Find these pieces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4 </a:t>
            </a:r>
            <a:r>
              <a:rPr b="0" i="0" lang="en-US" sz="2400" u="none" cap="none" strike="noStrike">
                <a:solidFill>
                  <a:srgbClr val="FF0000"/>
                </a:solidFill>
                <a:latin typeface="Calibri"/>
                <a:ea typeface="Calibri"/>
                <a:cs typeface="Calibri"/>
                <a:sym typeface="Calibri"/>
              </a:rPr>
              <a:t>FH M5x12 </a:t>
            </a:r>
            <a:r>
              <a:rPr b="0" i="0" lang="en-US" sz="2400" u="none" cap="none" strike="noStrike">
                <a:solidFill>
                  <a:schemeClr val="dk1"/>
                </a:solidFill>
                <a:latin typeface="Calibri"/>
                <a:ea typeface="Calibri"/>
                <a:cs typeface="Calibri"/>
                <a:sym typeface="Calibri"/>
              </a:rPr>
              <a:t>on the Door, Use 4 FH </a:t>
            </a:r>
            <a:r>
              <a:rPr b="0" i="0" lang="en-US" sz="2400" u="none" cap="none" strike="noStrike">
                <a:solidFill>
                  <a:srgbClr val="FF0000"/>
                </a:solidFill>
                <a:latin typeface="Calibri"/>
                <a:ea typeface="Calibri"/>
                <a:cs typeface="Calibri"/>
                <a:sym typeface="Calibri"/>
              </a:rPr>
              <a:t>M5x2</a:t>
            </a:r>
            <a:r>
              <a:rPr lang="en-US" sz="2400">
                <a:solidFill>
                  <a:srgbClr val="FF0000"/>
                </a:solidFill>
              </a:rPr>
              <a:t>5</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to secure Door on the Panel</a:t>
            </a:r>
            <a:endParaRPr b="0" i="0" sz="2400" u="none" cap="none" strike="noStrike">
              <a:solidFill>
                <a:schemeClr val="dk1"/>
              </a:solidFill>
              <a:latin typeface="Calibri"/>
              <a:ea typeface="Calibri"/>
              <a:cs typeface="Calibri"/>
              <a:sym typeface="Calibri"/>
            </a:endParaRPr>
          </a:p>
        </p:txBody>
      </p:sp>
      <p:pic>
        <p:nvPicPr>
          <p:cNvPr id="345" name="Google Shape;345;p48"/>
          <p:cNvPicPr preferRelativeResize="0"/>
          <p:nvPr/>
        </p:nvPicPr>
        <p:blipFill rotWithShape="1">
          <a:blip r:embed="rId3">
            <a:alphaModFix/>
          </a:blip>
          <a:srcRect b="0" l="0" r="0" t="0"/>
          <a:stretch/>
        </p:blipFill>
        <p:spPr>
          <a:xfrm>
            <a:off x="6261026" y="2242693"/>
            <a:ext cx="3123600" cy="4164900"/>
          </a:xfrm>
          <a:prstGeom prst="rect">
            <a:avLst/>
          </a:prstGeom>
          <a:noFill/>
          <a:ln>
            <a:noFill/>
          </a:ln>
        </p:spPr>
      </p:pic>
      <p:pic>
        <p:nvPicPr>
          <p:cNvPr id="346" name="Google Shape;346;p48"/>
          <p:cNvPicPr preferRelativeResize="0"/>
          <p:nvPr/>
        </p:nvPicPr>
        <p:blipFill>
          <a:blip r:embed="rId4">
            <a:alphaModFix/>
          </a:blip>
          <a:stretch>
            <a:fillRect/>
          </a:stretch>
        </p:blipFill>
        <p:spPr>
          <a:xfrm>
            <a:off x="9470350" y="3487770"/>
            <a:ext cx="2657550" cy="2698725"/>
          </a:xfrm>
          <a:prstGeom prst="rect">
            <a:avLst/>
          </a:prstGeom>
          <a:noFill/>
          <a:ln>
            <a:noFill/>
          </a:ln>
        </p:spPr>
      </p:pic>
      <p:pic>
        <p:nvPicPr>
          <p:cNvPr id="347" name="Google Shape;347;p48"/>
          <p:cNvPicPr preferRelativeResize="0"/>
          <p:nvPr>
            <p:ph idx="1" type="body"/>
          </p:nvPr>
        </p:nvPicPr>
        <p:blipFill rotWithShape="1">
          <a:blip r:embed="rId5">
            <a:alphaModFix/>
          </a:blip>
          <a:srcRect b="0" l="0" r="0" t="0"/>
          <a:stretch/>
        </p:blipFill>
        <p:spPr>
          <a:xfrm>
            <a:off x="266700" y="2134394"/>
            <a:ext cx="5181600" cy="3886200"/>
          </a:xfrm>
          <a:prstGeom prst="rect">
            <a:avLst/>
          </a:prstGeom>
          <a:noFill/>
          <a:ln>
            <a:noFill/>
          </a:ln>
        </p:spPr>
      </p:pic>
      <p:pic>
        <p:nvPicPr>
          <p:cNvPr id="348" name="Google Shape;348;p48"/>
          <p:cNvPicPr preferRelativeResize="0"/>
          <p:nvPr>
            <p:ph idx="2" type="body"/>
          </p:nvPr>
        </p:nvPicPr>
        <p:blipFill rotWithShape="1">
          <a:blip r:embed="rId6">
            <a:alphaModFix/>
          </a:blip>
          <a:srcRect b="0" l="0" r="0" t="0"/>
          <a:stretch/>
        </p:blipFill>
        <p:spPr>
          <a:xfrm rot="5400000">
            <a:off x="2455826" y="2682044"/>
            <a:ext cx="4381500" cy="3286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838200" y="365125"/>
            <a:ext cx="10515600" cy="1774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For </a:t>
            </a:r>
            <a:r>
              <a:rPr lang="en-US" sz="2400">
                <a:solidFill>
                  <a:srgbClr val="FF0000"/>
                </a:solidFill>
              </a:rPr>
              <a:t>Door Lock</a:t>
            </a:r>
            <a:r>
              <a:rPr lang="en-US" sz="2400"/>
              <a:t>, find the </a:t>
            </a:r>
            <a:r>
              <a:rPr lang="en-US" sz="2400">
                <a:solidFill>
                  <a:srgbClr val="FF0000"/>
                </a:solidFill>
              </a:rPr>
              <a:t>Door Lock</a:t>
            </a:r>
            <a:r>
              <a:rPr lang="en-US" sz="2400"/>
              <a:t> </a:t>
            </a:r>
            <a:r>
              <a:rPr lang="en-US" sz="2400">
                <a:solidFill>
                  <a:srgbClr val="FF0000"/>
                </a:solidFill>
              </a:rPr>
              <a:t>Set</a:t>
            </a:r>
            <a:r>
              <a:rPr lang="en-US" sz="2400"/>
              <a:t> as seen on the left picture</a:t>
            </a:r>
            <a:endParaRPr sz="2400"/>
          </a:p>
          <a:p>
            <a:pPr indent="0" lvl="0" marL="0" marR="0" rtl="0" algn="l">
              <a:lnSpc>
                <a:spcPct val="90000"/>
              </a:lnSpc>
              <a:spcBef>
                <a:spcPts val="0"/>
              </a:spcBef>
              <a:spcAft>
                <a:spcPts val="0"/>
              </a:spcAft>
              <a:buClr>
                <a:schemeClr val="dk1"/>
              </a:buClr>
              <a:buFont typeface="Calibri"/>
              <a:buNone/>
            </a:pPr>
            <a:r>
              <a:rPr lang="en-US" sz="2400"/>
              <a:t>push the </a:t>
            </a:r>
            <a:r>
              <a:rPr lang="en-US" sz="2400">
                <a:solidFill>
                  <a:srgbClr val="FF0000"/>
                </a:solidFill>
              </a:rPr>
              <a:t>Lock </a:t>
            </a:r>
            <a:r>
              <a:rPr lang="en-US" sz="2400"/>
              <a:t>through the hole on the </a:t>
            </a:r>
            <a:r>
              <a:rPr lang="en-US" sz="2400">
                <a:solidFill>
                  <a:srgbClr val="FF0000"/>
                </a:solidFill>
              </a:rPr>
              <a:t>Door Panel</a:t>
            </a:r>
            <a:r>
              <a:rPr lang="en-US" sz="2400"/>
              <a:t> from outside in, screw the </a:t>
            </a:r>
            <a:r>
              <a:rPr lang="en-US" sz="2400">
                <a:solidFill>
                  <a:srgbClr val="FF0000"/>
                </a:solidFill>
              </a:rPr>
              <a:t>Ring </a:t>
            </a:r>
            <a:r>
              <a:rPr lang="en-US" sz="2400"/>
              <a:t>in from the inside of the panel, put the </a:t>
            </a:r>
            <a:r>
              <a:rPr lang="en-US" sz="2400">
                <a:solidFill>
                  <a:srgbClr val="FF0000"/>
                </a:solidFill>
              </a:rPr>
              <a:t>Lock Arm</a:t>
            </a:r>
            <a:r>
              <a:rPr lang="en-US" sz="2400"/>
              <a:t> as seen in the right picture. Then use the </a:t>
            </a:r>
            <a:r>
              <a:rPr lang="en-US" sz="2400">
                <a:solidFill>
                  <a:srgbClr val="FF0000"/>
                </a:solidFill>
              </a:rPr>
              <a:t>Screw</a:t>
            </a:r>
            <a:r>
              <a:rPr lang="en-US" sz="2400"/>
              <a:t> to secure the </a:t>
            </a:r>
            <a:r>
              <a:rPr lang="en-US" sz="2400">
                <a:solidFill>
                  <a:srgbClr val="FF0000"/>
                </a:solidFill>
              </a:rPr>
              <a:t>Lock Arm</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354" name="Google Shape;354;p49"/>
          <p:cNvPicPr preferRelativeResize="0"/>
          <p:nvPr/>
        </p:nvPicPr>
        <p:blipFill>
          <a:blip r:embed="rId3">
            <a:alphaModFix/>
          </a:blip>
          <a:stretch>
            <a:fillRect/>
          </a:stretch>
        </p:blipFill>
        <p:spPr>
          <a:xfrm>
            <a:off x="5344800" y="2977175"/>
            <a:ext cx="3834150" cy="3633925"/>
          </a:xfrm>
          <a:prstGeom prst="rect">
            <a:avLst/>
          </a:prstGeom>
          <a:noFill/>
          <a:ln>
            <a:noFill/>
          </a:ln>
        </p:spPr>
      </p:pic>
      <p:pic>
        <p:nvPicPr>
          <p:cNvPr id="355" name="Google Shape;355;p49"/>
          <p:cNvPicPr preferRelativeResize="0"/>
          <p:nvPr/>
        </p:nvPicPr>
        <p:blipFill>
          <a:blip r:embed="rId4">
            <a:alphaModFix/>
          </a:blip>
          <a:stretch>
            <a:fillRect/>
          </a:stretch>
        </p:blipFill>
        <p:spPr>
          <a:xfrm>
            <a:off x="502675" y="2517374"/>
            <a:ext cx="4924424" cy="3379775"/>
          </a:xfrm>
          <a:prstGeom prst="rect">
            <a:avLst/>
          </a:prstGeom>
          <a:noFill/>
          <a:ln>
            <a:noFill/>
          </a:ln>
        </p:spPr>
      </p:pic>
      <p:pic>
        <p:nvPicPr>
          <p:cNvPr id="356" name="Google Shape;356;p49"/>
          <p:cNvPicPr preferRelativeResize="0"/>
          <p:nvPr/>
        </p:nvPicPr>
        <p:blipFill>
          <a:blip r:embed="rId5">
            <a:alphaModFix/>
          </a:blip>
          <a:stretch>
            <a:fillRect/>
          </a:stretch>
        </p:blipFill>
        <p:spPr>
          <a:xfrm>
            <a:off x="9331350" y="1843225"/>
            <a:ext cx="2600325" cy="3457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838200" y="74950"/>
            <a:ext cx="10515600" cy="1836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a:t>
            </a:r>
            <a:r>
              <a:rPr b="0" i="0" lang="en-US" sz="2400" u="none" cap="none" strike="noStrike">
                <a:solidFill>
                  <a:srgbClr val="FF0000"/>
                </a:solidFill>
                <a:latin typeface="Calibri"/>
                <a:ea typeface="Calibri"/>
                <a:cs typeface="Calibri"/>
                <a:sym typeface="Calibri"/>
              </a:rPr>
              <a:t>Knob Cover</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Knob Cover </a:t>
            </a:r>
            <a:r>
              <a:rPr b="0" i="0" lang="en-US" sz="2400" u="none" cap="none" strike="noStrike">
                <a:solidFill>
                  <a:schemeClr val="dk1"/>
                </a:solidFill>
                <a:latin typeface="Calibri"/>
                <a:ea typeface="Calibri"/>
                <a:cs typeface="Calibri"/>
                <a:sym typeface="Calibri"/>
              </a:rPr>
              <a:t>to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Panel</a:t>
            </a:r>
            <a:r>
              <a:rPr b="0" i="0" lang="en-US" sz="2400" u="none" cap="none" strike="noStrike">
                <a:solidFill>
                  <a:schemeClr val="dk1"/>
                </a:solidFill>
                <a:latin typeface="Calibri"/>
                <a:ea typeface="Calibri"/>
                <a:cs typeface="Calibri"/>
                <a:sym typeface="Calibri"/>
              </a:rPr>
              <a:t>,  there should be a metal beam sticking out from the </a:t>
            </a:r>
            <a:r>
              <a:rPr b="0" i="0" lang="en-US" sz="2400" u="none" cap="none" strike="noStrike">
                <a:solidFill>
                  <a:srgbClr val="FF0000"/>
                </a:solidFill>
                <a:latin typeface="Calibri"/>
                <a:ea typeface="Calibri"/>
                <a:cs typeface="Calibri"/>
                <a:sym typeface="Calibri"/>
              </a:rPr>
              <a:t>Control Unit</a:t>
            </a:r>
            <a:br>
              <a:rPr b="0" i="0" lang="en-US" sz="2400" u="none" cap="none" strike="noStrike">
                <a:solidFill>
                  <a:schemeClr val="dk1"/>
                </a:solidFill>
                <a:latin typeface="Calibri"/>
                <a:ea typeface="Calibri"/>
                <a:cs typeface="Calibri"/>
                <a:sym typeface="Calibri"/>
              </a:rPr>
            </a:br>
            <a:r>
              <a:rPr lang="en-US" sz="2400"/>
              <a:t>We include both Black and Silver knob for your preference</a:t>
            </a:r>
            <a:endParaRPr b="0" i="0" sz="2400" u="none" cap="none" strike="noStrike">
              <a:solidFill>
                <a:schemeClr val="dk1"/>
              </a:solidFill>
              <a:latin typeface="Calibri"/>
              <a:ea typeface="Calibri"/>
              <a:cs typeface="Calibri"/>
              <a:sym typeface="Calibri"/>
            </a:endParaRPr>
          </a:p>
        </p:txBody>
      </p:sp>
      <p:pic>
        <p:nvPicPr>
          <p:cNvPr id="362" name="Google Shape;362;p50"/>
          <p:cNvPicPr preferRelativeResize="0"/>
          <p:nvPr/>
        </p:nvPicPr>
        <p:blipFill>
          <a:blip r:embed="rId3">
            <a:alphaModFix/>
          </a:blip>
          <a:stretch>
            <a:fillRect/>
          </a:stretch>
        </p:blipFill>
        <p:spPr>
          <a:xfrm>
            <a:off x="1775075" y="2725725"/>
            <a:ext cx="2505075" cy="3476625"/>
          </a:xfrm>
          <a:prstGeom prst="rect">
            <a:avLst/>
          </a:prstGeom>
          <a:noFill/>
          <a:ln>
            <a:noFill/>
          </a:ln>
        </p:spPr>
      </p:pic>
      <p:pic>
        <p:nvPicPr>
          <p:cNvPr id="363" name="Google Shape;363;p50"/>
          <p:cNvPicPr preferRelativeResize="0"/>
          <p:nvPr/>
        </p:nvPicPr>
        <p:blipFill>
          <a:blip r:embed="rId4">
            <a:alphaModFix/>
          </a:blip>
          <a:stretch>
            <a:fillRect/>
          </a:stretch>
        </p:blipFill>
        <p:spPr>
          <a:xfrm>
            <a:off x="7705400" y="2013675"/>
            <a:ext cx="3013860" cy="4641950"/>
          </a:xfrm>
          <a:prstGeom prst="rect">
            <a:avLst/>
          </a:prstGeom>
          <a:noFill/>
          <a:ln>
            <a:noFill/>
          </a:ln>
        </p:spPr>
      </p:pic>
      <p:cxnSp>
        <p:nvCxnSpPr>
          <p:cNvPr id="364" name="Google Shape;364;p50"/>
          <p:cNvCxnSpPr/>
          <p:nvPr/>
        </p:nvCxnSpPr>
        <p:spPr>
          <a:xfrm flipH="1" rot="10800000">
            <a:off x="7145300" y="3422675"/>
            <a:ext cx="1399200" cy="1186800"/>
          </a:xfrm>
          <a:prstGeom prst="straightConnector1">
            <a:avLst/>
          </a:prstGeom>
          <a:noFill/>
          <a:ln cap="flat" cmpd="sng" w="28575">
            <a:solidFill>
              <a:srgbClr val="FF0000"/>
            </a:solidFill>
            <a:prstDash val="solid"/>
            <a:round/>
            <a:headEnd len="med" w="med" type="none"/>
            <a:tailEnd len="med" w="med" type="triangle"/>
          </a:ln>
        </p:spPr>
      </p:cxnSp>
      <p:cxnSp>
        <p:nvCxnSpPr>
          <p:cNvPr id="365" name="Google Shape;365;p50"/>
          <p:cNvCxnSpPr/>
          <p:nvPr/>
        </p:nvCxnSpPr>
        <p:spPr>
          <a:xfrm flipH="1">
            <a:off x="9531175" y="2523350"/>
            <a:ext cx="699600" cy="212400"/>
          </a:xfrm>
          <a:prstGeom prst="straightConnector1">
            <a:avLst/>
          </a:prstGeom>
          <a:noFill/>
          <a:ln cap="flat" cmpd="sng" w="28575">
            <a:solidFill>
              <a:srgbClr val="FF0000"/>
            </a:solidFill>
            <a:prstDash val="solid"/>
            <a:round/>
            <a:headEnd len="med" w="med" type="none"/>
            <a:tailEnd len="med" w="med" type="triangle"/>
          </a:ln>
        </p:spPr>
      </p:cxnSp>
      <p:cxnSp>
        <p:nvCxnSpPr>
          <p:cNvPr id="366" name="Google Shape;366;p50"/>
          <p:cNvCxnSpPr/>
          <p:nvPr/>
        </p:nvCxnSpPr>
        <p:spPr>
          <a:xfrm rot="10800000">
            <a:off x="9431325" y="3785075"/>
            <a:ext cx="724500" cy="824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838200" y="74950"/>
            <a:ext cx="10515600" cy="1836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a:t>
            </a:r>
            <a:r>
              <a:rPr b="0" i="0" lang="en-US" sz="2400" u="none" cap="none" strike="noStrike">
                <a:solidFill>
                  <a:srgbClr val="FF0000"/>
                </a:solidFill>
                <a:latin typeface="Calibri"/>
                <a:ea typeface="Calibri"/>
                <a:cs typeface="Calibri"/>
                <a:sym typeface="Calibri"/>
              </a:rPr>
              <a:t>Knob Cover</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Knob Cover </a:t>
            </a:r>
            <a:r>
              <a:rPr b="0" i="0" lang="en-US" sz="2400" u="none" cap="none" strike="noStrike">
                <a:solidFill>
                  <a:schemeClr val="dk1"/>
                </a:solidFill>
                <a:latin typeface="Calibri"/>
                <a:ea typeface="Calibri"/>
                <a:cs typeface="Calibri"/>
                <a:sym typeface="Calibri"/>
              </a:rPr>
              <a:t>to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Panel</a:t>
            </a:r>
            <a:r>
              <a:rPr b="0" i="0" lang="en-US" sz="2400" u="none" cap="none" strike="noStrike">
                <a:solidFill>
                  <a:schemeClr val="dk1"/>
                </a:solidFill>
                <a:latin typeface="Calibri"/>
                <a:ea typeface="Calibri"/>
                <a:cs typeface="Calibri"/>
                <a:sym typeface="Calibri"/>
              </a:rPr>
              <a:t>,  there should be a metal beam sticking out from the </a:t>
            </a:r>
            <a:r>
              <a:rPr b="0" i="0" lang="en-US" sz="2400" u="none" cap="none" strike="noStrike">
                <a:solidFill>
                  <a:srgbClr val="FF0000"/>
                </a:solidFill>
                <a:latin typeface="Calibri"/>
                <a:ea typeface="Calibri"/>
                <a:cs typeface="Calibri"/>
                <a:sym typeface="Calibri"/>
              </a:rPr>
              <a:t>Control Unit</a:t>
            </a:r>
            <a:br>
              <a:rPr b="0" i="0" lang="en-US" sz="2400" u="none" cap="none" strike="noStrike">
                <a:solidFill>
                  <a:schemeClr val="dk1"/>
                </a:solidFill>
                <a:latin typeface="Calibri"/>
                <a:ea typeface="Calibri"/>
                <a:cs typeface="Calibri"/>
                <a:sym typeface="Calibri"/>
              </a:rPr>
            </a:br>
            <a:r>
              <a:rPr lang="en-US" sz="2400"/>
              <a:t>We include both Black and Silver knob for your preference</a:t>
            </a:r>
            <a:endParaRPr b="0" i="0" sz="2400" u="none" cap="none" strike="noStrike">
              <a:solidFill>
                <a:schemeClr val="dk1"/>
              </a:solidFill>
              <a:latin typeface="Calibri"/>
              <a:ea typeface="Calibri"/>
              <a:cs typeface="Calibri"/>
              <a:sym typeface="Calibri"/>
            </a:endParaRPr>
          </a:p>
        </p:txBody>
      </p:sp>
      <p:pic>
        <p:nvPicPr>
          <p:cNvPr id="372" name="Google Shape;372;p51"/>
          <p:cNvPicPr preferRelativeResize="0"/>
          <p:nvPr>
            <p:ph idx="2" type="body"/>
          </p:nvPr>
        </p:nvPicPr>
        <p:blipFill rotWithShape="1">
          <a:blip r:embed="rId3">
            <a:alphaModFix/>
          </a:blip>
          <a:srcRect b="0" l="0" r="0" t="0"/>
          <a:stretch/>
        </p:blipFill>
        <p:spPr>
          <a:xfrm>
            <a:off x="7131248" y="1825625"/>
            <a:ext cx="3263503" cy="4351338"/>
          </a:xfrm>
          <a:prstGeom prst="rect">
            <a:avLst/>
          </a:prstGeom>
          <a:noFill/>
          <a:ln>
            <a:noFill/>
          </a:ln>
        </p:spPr>
      </p:pic>
      <p:pic>
        <p:nvPicPr>
          <p:cNvPr id="373" name="Google Shape;373;p51"/>
          <p:cNvPicPr preferRelativeResize="0"/>
          <p:nvPr>
            <p:ph idx="1" type="body"/>
          </p:nvPr>
        </p:nvPicPr>
        <p:blipFill rotWithShape="1">
          <a:blip r:embed="rId4">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find these 3 bars</a:t>
            </a:r>
            <a:endParaRPr b="1" i="0" sz="3600" u="none" cap="none" strike="noStrike">
              <a:solidFill>
                <a:schemeClr val="dk1"/>
              </a:solidFill>
              <a:latin typeface="Calibri"/>
              <a:ea typeface="Calibri"/>
              <a:cs typeface="Calibri"/>
              <a:sym typeface="Calibri"/>
            </a:endParaRPr>
          </a:p>
        </p:txBody>
      </p:sp>
      <p:sp>
        <p:nvSpPr>
          <p:cNvPr id="105" name="Google Shape;105;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They are labeled:</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Right1</a:t>
            </a:r>
            <a:r>
              <a:rPr b="0" i="0" lang="en-US" sz="36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Right2</a:t>
            </a:r>
            <a:r>
              <a:rPr b="0" i="0" lang="en-US" sz="36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Right3</a:t>
            </a:r>
            <a:r>
              <a:rPr b="0" i="0" lang="en-US" sz="3600" u="none" cap="none" strike="noStrike">
                <a:solidFill>
                  <a:schemeClr val="dk1"/>
                </a:solidFill>
                <a:latin typeface="Calibri"/>
                <a:ea typeface="Calibri"/>
                <a:cs typeface="Calibri"/>
                <a:sym typeface="Calibri"/>
              </a:rPr>
              <a: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06" name="Google Shape;106;p16"/>
          <p:cNvPicPr preferRelativeResize="0"/>
          <p:nvPr>
            <p:ph idx="1" type="body"/>
          </p:nvPr>
        </p:nvPicPr>
        <p:blipFill rotWithShape="1">
          <a:blip r:embed="rId3">
            <a:alphaModFix/>
          </a:blip>
          <a:srcRect b="0" l="0" r="0" t="0"/>
          <a:stretch/>
        </p:blipFill>
        <p:spPr>
          <a:xfrm>
            <a:off x="211970" y="2209800"/>
            <a:ext cx="5807830" cy="323425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a:t>
            </a:r>
            <a:r>
              <a:rPr b="0" i="0" lang="en-US" sz="3200" u="none" cap="none" strike="noStrike">
                <a:solidFill>
                  <a:srgbClr val="FF0000"/>
                </a:solidFill>
                <a:latin typeface="Calibri"/>
                <a:ea typeface="Calibri"/>
                <a:cs typeface="Calibri"/>
                <a:sym typeface="Calibri"/>
              </a:rPr>
              <a:t>Power Switch </a:t>
            </a:r>
            <a:r>
              <a:rPr b="0" i="0" lang="en-US" sz="3200" u="none" cap="none" strike="noStrike">
                <a:solidFill>
                  <a:schemeClr val="dk1"/>
                </a:solidFill>
                <a:latin typeface="Calibri"/>
                <a:ea typeface="Calibri"/>
                <a:cs typeface="Calibri"/>
                <a:sym typeface="Calibri"/>
              </a:rPr>
              <a:t>(See left picture)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There is rubber ring and a metal ring. Remove both before installing</a:t>
            </a:r>
            <a:br>
              <a:rPr b="0" i="0" lang="en-US" sz="3200" u="none" cap="none" strike="noStrike">
                <a:solidFill>
                  <a:schemeClr val="dk1"/>
                </a:solidFill>
                <a:latin typeface="Calibri"/>
                <a:ea typeface="Calibri"/>
                <a:cs typeface="Calibri"/>
                <a:sym typeface="Calibri"/>
              </a:rPr>
            </a:br>
            <a:endParaRPr b="0" i="0" sz="3200" u="none" cap="none" strike="noStrike">
              <a:solidFill>
                <a:schemeClr val="dk1"/>
              </a:solidFill>
              <a:latin typeface="Calibri"/>
              <a:ea typeface="Calibri"/>
              <a:cs typeface="Calibri"/>
              <a:sym typeface="Calibri"/>
            </a:endParaRPr>
          </a:p>
        </p:txBody>
      </p:sp>
      <p:pic>
        <p:nvPicPr>
          <p:cNvPr id="379" name="Google Shape;379;p52"/>
          <p:cNvPicPr preferRelativeResize="0"/>
          <p:nvPr>
            <p:ph idx="1" type="body"/>
          </p:nvPr>
        </p:nvPicPr>
        <p:blipFill rotWithShape="1">
          <a:blip r:embed="rId3">
            <a:alphaModFix/>
          </a:blip>
          <a:srcRect b="0" l="0" r="0" t="0"/>
          <a:stretch/>
        </p:blipFill>
        <p:spPr>
          <a:xfrm>
            <a:off x="838200" y="2628900"/>
            <a:ext cx="4420659" cy="3315494"/>
          </a:xfrm>
          <a:prstGeom prst="rect">
            <a:avLst/>
          </a:prstGeom>
          <a:noFill/>
          <a:ln>
            <a:noFill/>
          </a:ln>
        </p:spPr>
      </p:pic>
      <p:pic>
        <p:nvPicPr>
          <p:cNvPr id="380" name="Google Shape;380;p52"/>
          <p:cNvPicPr preferRelativeResize="0"/>
          <p:nvPr/>
        </p:nvPicPr>
        <p:blipFill rotWithShape="1">
          <a:blip r:embed="rId4">
            <a:alphaModFix/>
          </a:blip>
          <a:srcRect b="0" l="0" r="0" t="0"/>
          <a:stretch/>
        </p:blipFill>
        <p:spPr>
          <a:xfrm>
            <a:off x="6743700" y="1690688"/>
            <a:ext cx="3497207" cy="46624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Make sure insert </a:t>
            </a:r>
            <a:r>
              <a:rPr b="0" i="0" lang="en-US" sz="2400" u="none" cap="none" strike="noStrike">
                <a:solidFill>
                  <a:srgbClr val="FF0000"/>
                </a:solidFill>
                <a:latin typeface="Calibri"/>
                <a:ea typeface="Calibri"/>
                <a:cs typeface="Calibri"/>
                <a:sym typeface="Calibri"/>
              </a:rPr>
              <a:t>Power Switch </a:t>
            </a:r>
            <a:r>
              <a:rPr b="0" i="0" lang="en-US" sz="2400" u="none" cap="none" strike="noStrike">
                <a:solidFill>
                  <a:schemeClr val="dk1"/>
                </a:solidFill>
                <a:latin typeface="Calibri"/>
                <a:ea typeface="Calibri"/>
                <a:cs typeface="Calibri"/>
                <a:sym typeface="Calibri"/>
              </a:rPr>
              <a:t>with cable through the </a:t>
            </a:r>
            <a:r>
              <a:rPr b="0" i="0" lang="en-US" sz="2400" u="none" cap="none" strike="noStrike">
                <a:solidFill>
                  <a:srgbClr val="FF0000"/>
                </a:solidFill>
                <a:latin typeface="Calibri"/>
                <a:ea typeface="Calibri"/>
                <a:cs typeface="Calibri"/>
                <a:sym typeface="Calibri"/>
              </a:rPr>
              <a:t>Front </a:t>
            </a:r>
            <a:r>
              <a:rPr b="0" i="0" lang="en-US" sz="2400" u="none" cap="none" strike="noStrike">
                <a:solidFill>
                  <a:schemeClr val="dk1"/>
                </a:solidFill>
                <a:latin typeface="Calibri"/>
                <a:ea typeface="Calibri"/>
                <a:cs typeface="Calibri"/>
                <a:sym typeface="Calibri"/>
              </a:rPr>
              <a:t>panel holes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Put on rubber ring and then a metal ring. Secure the Power Switch from the back buy put rubber ring all the way in first and tighen the metal ring.  Contact the </a:t>
            </a:r>
            <a:r>
              <a:rPr b="0" i="0" lang="en-US" sz="2400" u="none" cap="none" strike="noStrike">
                <a:solidFill>
                  <a:srgbClr val="FF0000"/>
                </a:solidFill>
                <a:latin typeface="Calibri"/>
                <a:ea typeface="Calibri"/>
                <a:cs typeface="Calibri"/>
                <a:sym typeface="Calibri"/>
              </a:rPr>
              <a:t>Power Switch Cable </a:t>
            </a:r>
            <a:r>
              <a:rPr b="0" i="0" lang="en-US" sz="2400" u="none" cap="none" strike="noStrike">
                <a:solidFill>
                  <a:schemeClr val="dk1"/>
                </a:solidFill>
                <a:latin typeface="Calibri"/>
                <a:ea typeface="Calibri"/>
                <a:cs typeface="Calibri"/>
                <a:sym typeface="Calibri"/>
              </a:rPr>
              <a:t>to the highlighted port</a:t>
            </a:r>
            <a:endParaRPr b="0" i="0" sz="2400" u="none" cap="none" strike="noStrike">
              <a:solidFill>
                <a:schemeClr val="dk1"/>
              </a:solidFill>
              <a:latin typeface="Calibri"/>
              <a:ea typeface="Calibri"/>
              <a:cs typeface="Calibri"/>
              <a:sym typeface="Calibri"/>
            </a:endParaRPr>
          </a:p>
        </p:txBody>
      </p:sp>
      <p:pic>
        <p:nvPicPr>
          <p:cNvPr id="386" name="Google Shape;386;p53"/>
          <p:cNvPicPr preferRelativeResize="0"/>
          <p:nvPr>
            <p:ph idx="1" type="body"/>
          </p:nvPr>
        </p:nvPicPr>
        <p:blipFill rotWithShape="1">
          <a:blip r:embed="rId3">
            <a:alphaModFix/>
          </a:blip>
          <a:srcRect b="0" l="0" r="0" t="0"/>
          <a:stretch/>
        </p:blipFill>
        <p:spPr>
          <a:xfrm>
            <a:off x="838200" y="2388708"/>
            <a:ext cx="5181600" cy="3225172"/>
          </a:xfrm>
          <a:prstGeom prst="rect">
            <a:avLst/>
          </a:prstGeom>
          <a:noFill/>
          <a:ln>
            <a:noFill/>
          </a:ln>
        </p:spPr>
      </p:pic>
      <p:pic>
        <p:nvPicPr>
          <p:cNvPr id="387" name="Google Shape;387;p53"/>
          <p:cNvPicPr preferRelativeResize="0"/>
          <p:nvPr/>
        </p:nvPicPr>
        <p:blipFill rotWithShape="1">
          <a:blip r:embed="rId4">
            <a:alphaModFix/>
          </a:blip>
          <a:srcRect b="0" l="0" r="0" t="0"/>
          <a:stretch/>
        </p:blipFill>
        <p:spPr>
          <a:xfrm>
            <a:off x="6535733" y="1828210"/>
            <a:ext cx="4818067" cy="48277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4"/>
          <p:cNvSpPr txBox="1"/>
          <p:nvPr>
            <p:ph type="title"/>
          </p:nvPr>
        </p:nvSpPr>
        <p:spPr>
          <a:xfrm>
            <a:off x="838200" y="365125"/>
            <a:ext cx="10515600" cy="1746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Back panel </a:t>
            </a:r>
            <a:r>
              <a:rPr b="0" i="0" lang="en-US" sz="2400" u="none" cap="none" strike="noStrike">
                <a:solidFill>
                  <a:schemeClr val="dk1"/>
                </a:solidFill>
                <a:latin typeface="Calibri"/>
                <a:ea typeface="Calibri"/>
                <a:cs typeface="Calibri"/>
                <a:sym typeface="Calibri"/>
              </a:rPr>
              <a:t>for </a:t>
            </a:r>
            <a:r>
              <a:rPr b="0" i="0" lang="en-US" sz="2400" u="none" cap="none" strike="noStrike">
                <a:solidFill>
                  <a:srgbClr val="FF0000"/>
                </a:solidFill>
                <a:latin typeface="Calibri"/>
                <a:ea typeface="Calibri"/>
                <a:cs typeface="Calibri"/>
                <a:sym typeface="Calibri"/>
              </a:rPr>
              <a:t>Back </a:t>
            </a:r>
            <a:r>
              <a:rPr b="0" i="0" lang="en-US" sz="2400" u="none" cap="none" strike="noStrike">
                <a:solidFill>
                  <a:schemeClr val="dk1"/>
                </a:solidFill>
                <a:latin typeface="Calibri"/>
                <a:ea typeface="Calibri"/>
                <a:cs typeface="Calibri"/>
                <a:sym typeface="Calibri"/>
              </a:rPr>
              <a:t>frame, you can Identify it by the hole</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Power Cable </a:t>
            </a:r>
            <a:r>
              <a:rPr b="0" i="0" lang="en-US" sz="2400" u="none" cap="none" strike="noStrike">
                <a:solidFill>
                  <a:schemeClr val="dk1"/>
                </a:solidFill>
                <a:latin typeface="Calibri"/>
                <a:ea typeface="Calibri"/>
                <a:cs typeface="Calibri"/>
                <a:sym typeface="Calibri"/>
              </a:rPr>
              <a:t>by pull a part of cable thru Back Panel’s hole.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a:t>
            </a:r>
            <a:r>
              <a:rPr b="0" i="0" lang="en-US" sz="2400" u="none" cap="none" strike="noStrike">
                <a:solidFill>
                  <a:srgbClr val="FF0000"/>
                </a:solidFill>
                <a:latin typeface="Calibri"/>
                <a:ea typeface="Calibri"/>
                <a:cs typeface="Calibri"/>
                <a:sym typeface="Calibri"/>
              </a:rPr>
              <a:t>6 BH M3-16</a:t>
            </a:r>
            <a:r>
              <a:rPr b="0" i="0" lang="en-US" sz="2400" u="none" cap="none" strike="noStrike">
                <a:solidFill>
                  <a:schemeClr val="dk1"/>
                </a:solidFill>
                <a:latin typeface="Calibri"/>
                <a:ea typeface="Calibri"/>
                <a:cs typeface="Calibri"/>
                <a:sym typeface="Calibri"/>
              </a:rPr>
              <a:t> screws to secure**</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400">
                <a:solidFill>
                  <a:srgbClr val="222222"/>
                </a:solidFill>
                <a:highlight>
                  <a:srgbClr val="FFFFFF"/>
                </a:highlight>
                <a:latin typeface="Arial"/>
                <a:ea typeface="Arial"/>
                <a:cs typeface="Arial"/>
                <a:sym typeface="Arial"/>
              </a:rPr>
              <a:t>it is probably easiest if you install the top screws first, then the cover will hang from them - and the rest of the holes will be aligned.</a:t>
            </a:r>
            <a:endParaRPr sz="14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Font typeface="Calibri"/>
              <a:buNone/>
            </a:pPr>
            <a:r>
              <a:t/>
            </a:r>
            <a:endParaRPr sz="14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Font typeface="Calibri"/>
              <a:buNone/>
            </a:pPr>
            <a:r>
              <a:t/>
            </a:r>
            <a:endParaRPr b="1" sz="1400" u="sng">
              <a:solidFill>
                <a:srgbClr val="222222"/>
              </a:solidFill>
              <a:highlight>
                <a:srgbClr val="FFFFFF"/>
              </a:highlight>
              <a:latin typeface="Arial"/>
              <a:ea typeface="Arial"/>
              <a:cs typeface="Arial"/>
              <a:sym typeface="Arial"/>
            </a:endParaRPr>
          </a:p>
        </p:txBody>
      </p:sp>
      <p:pic>
        <p:nvPicPr>
          <p:cNvPr id="393" name="Google Shape;393;p54"/>
          <p:cNvPicPr preferRelativeResize="0"/>
          <p:nvPr>
            <p:ph idx="1" type="body"/>
          </p:nvPr>
        </p:nvPicPr>
        <p:blipFill rotWithShape="1">
          <a:blip r:embed="rId3">
            <a:alphaModFix/>
          </a:blip>
          <a:srcRect b="0" l="0" r="0" t="0"/>
          <a:stretch/>
        </p:blipFill>
        <p:spPr>
          <a:xfrm>
            <a:off x="173323" y="2337800"/>
            <a:ext cx="3263400" cy="4351200"/>
          </a:xfrm>
          <a:prstGeom prst="rect">
            <a:avLst/>
          </a:prstGeom>
          <a:noFill/>
          <a:ln>
            <a:noFill/>
          </a:ln>
        </p:spPr>
      </p:pic>
      <p:pic>
        <p:nvPicPr>
          <p:cNvPr id="394" name="Google Shape;394;p54"/>
          <p:cNvPicPr preferRelativeResize="0"/>
          <p:nvPr>
            <p:ph idx="2" type="body"/>
          </p:nvPr>
        </p:nvPicPr>
        <p:blipFill rotWithShape="1">
          <a:blip r:embed="rId4">
            <a:alphaModFix/>
          </a:blip>
          <a:srcRect b="0" l="0" r="0" t="0"/>
          <a:stretch/>
        </p:blipFill>
        <p:spPr>
          <a:xfrm>
            <a:off x="6799335" y="2337800"/>
            <a:ext cx="5151600" cy="4351200"/>
          </a:xfrm>
          <a:prstGeom prst="rect">
            <a:avLst/>
          </a:prstGeom>
          <a:noFill/>
          <a:ln>
            <a:noFill/>
          </a:ln>
        </p:spPr>
      </p:pic>
      <p:pic>
        <p:nvPicPr>
          <p:cNvPr id="395" name="Google Shape;395;p54"/>
          <p:cNvPicPr preferRelativeResize="0"/>
          <p:nvPr/>
        </p:nvPicPr>
        <p:blipFill rotWithShape="1">
          <a:blip r:embed="rId5">
            <a:alphaModFix/>
          </a:blip>
          <a:srcRect b="0" l="0" r="0" t="0"/>
          <a:stretch/>
        </p:blipFill>
        <p:spPr>
          <a:xfrm>
            <a:off x="4225500" y="3501200"/>
            <a:ext cx="2390700" cy="3187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5"/>
          <p:cNvSpPr txBox="1"/>
          <p:nvPr>
            <p:ph type="title"/>
          </p:nvPr>
        </p:nvSpPr>
        <p:spPr>
          <a:xfrm>
            <a:off x="838200" y="365125"/>
            <a:ext cx="10515600" cy="199361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Before you close it up, please check out how to manage all the cables so it doesn’t block off laser or caught by motor:</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here is the document: </a:t>
            </a:r>
            <a:r>
              <a:rPr b="0" i="0" lang="en-US" sz="2400" u="sng" cap="none" strike="noStrike">
                <a:solidFill>
                  <a:schemeClr val="hlink"/>
                </a:solidFill>
                <a:latin typeface="Calibri"/>
                <a:ea typeface="Calibri"/>
                <a:cs typeface="Calibri"/>
                <a:sym typeface="Calibri"/>
                <a:hlinkClick r:id="rId3"/>
              </a:rPr>
              <a:t>https://drive.google.com/open?id=10Hs4L5ChrQcMRv-hTj1OjxoXU1Nje65PGSYR9zzE0nU</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401" name="Google Shape;401;p55"/>
          <p:cNvPicPr preferRelativeResize="0"/>
          <p:nvPr>
            <p:ph idx="2" type="body"/>
          </p:nvPr>
        </p:nvPicPr>
        <p:blipFill rotWithShape="1">
          <a:blip r:embed="rId4">
            <a:alphaModFix/>
          </a:blip>
          <a:srcRect b="0" l="0" r="0" t="0"/>
          <a:stretch/>
        </p:blipFill>
        <p:spPr>
          <a:xfrm>
            <a:off x="6326291" y="2604944"/>
            <a:ext cx="4914982" cy="4351338"/>
          </a:xfrm>
          <a:prstGeom prst="rect">
            <a:avLst/>
          </a:prstGeom>
          <a:noFill/>
          <a:ln>
            <a:noFill/>
          </a:ln>
        </p:spPr>
      </p:pic>
      <p:pic>
        <p:nvPicPr>
          <p:cNvPr id="402" name="Google Shape;402;p55"/>
          <p:cNvPicPr preferRelativeResize="0"/>
          <p:nvPr>
            <p:ph idx="1" type="body"/>
          </p:nvPr>
        </p:nvPicPr>
        <p:blipFill rotWithShape="1">
          <a:blip r:embed="rId5">
            <a:alphaModFix/>
          </a:blip>
          <a:srcRect b="0" l="0" r="0" t="0"/>
          <a:stretch/>
        </p:blipFill>
        <p:spPr>
          <a:xfrm>
            <a:off x="536864" y="2733603"/>
            <a:ext cx="5181600" cy="3886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6"/>
          <p:cNvSpPr txBox="1"/>
          <p:nvPr>
            <p:ph type="title"/>
          </p:nvPr>
        </p:nvSpPr>
        <p:spPr>
          <a:xfrm>
            <a:off x="838200" y="365125"/>
            <a:ext cx="10515600" cy="270019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2400" u="sng" cap="none" strike="noStrike">
                <a:solidFill>
                  <a:schemeClr val="dk1"/>
                </a:solidFill>
                <a:latin typeface="Calibri"/>
                <a:ea typeface="Calibri"/>
                <a:cs typeface="Calibri"/>
                <a:sym typeface="Calibri"/>
              </a:rPr>
              <a:t>We recommend you do this last step ONLY AFTER YOU PRINTER PASS ALL the CALIBRATION and TEST PRINT because </a:t>
            </a:r>
            <a:r>
              <a:rPr b="1" lang="en-US" sz="2400" u="sng"/>
              <a:t>panels may hinder leveling.</a:t>
            </a:r>
            <a:br>
              <a:rPr b="1" i="0" lang="en-US" sz="2400" u="sng" cap="none" strike="noStrike">
                <a:solidFill>
                  <a:schemeClr val="dk1"/>
                </a:solidFill>
                <a:latin typeface="Calibri"/>
                <a:ea typeface="Calibri"/>
                <a:cs typeface="Calibri"/>
                <a:sym typeface="Calibri"/>
              </a:rPr>
            </a:br>
            <a:r>
              <a:rPr b="1" i="0" lang="en-US" sz="2400" u="sng" cap="none" strike="noStrike">
                <a:solidFill>
                  <a:schemeClr val="dk1"/>
                </a:solidFill>
                <a:latin typeface="Calibri"/>
                <a:ea typeface="Calibri"/>
                <a:cs typeface="Calibri"/>
                <a:sym typeface="Calibri"/>
              </a:rPr>
              <a:t>USE Protection Glass when running test with panels off!</a:t>
            </a:r>
            <a:br>
              <a:rPr b="1" i="0" lang="en-US" sz="2400" u="sng"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Install </a:t>
            </a:r>
            <a:r>
              <a:rPr b="0" i="0" lang="en-US" sz="2000" u="none" cap="none" strike="noStrike">
                <a:solidFill>
                  <a:srgbClr val="FF0000"/>
                </a:solidFill>
                <a:latin typeface="Calibri"/>
                <a:ea typeface="Calibri"/>
                <a:cs typeface="Calibri"/>
                <a:sym typeface="Calibri"/>
              </a:rPr>
              <a:t>Left</a:t>
            </a:r>
            <a:r>
              <a:rPr b="0" i="0" lang="en-US" sz="2000" u="none" cap="none" strike="noStrike">
                <a:solidFill>
                  <a:schemeClr val="dk1"/>
                </a:solidFill>
                <a:latin typeface="Calibri"/>
                <a:ea typeface="Calibri"/>
                <a:cs typeface="Calibri"/>
                <a:sym typeface="Calibri"/>
              </a:rPr>
              <a:t>, </a:t>
            </a:r>
            <a:r>
              <a:rPr b="0" i="0" lang="en-US" sz="2000" u="none" cap="none" strike="noStrike">
                <a:solidFill>
                  <a:srgbClr val="FF0000"/>
                </a:solidFill>
                <a:latin typeface="Calibri"/>
                <a:ea typeface="Calibri"/>
                <a:cs typeface="Calibri"/>
                <a:sym typeface="Calibri"/>
              </a:rPr>
              <a:t>Right</a:t>
            </a:r>
            <a:r>
              <a:rPr b="0" i="0" lang="en-US" sz="2000" u="none" cap="none" strike="noStrike">
                <a:solidFill>
                  <a:schemeClr val="dk1"/>
                </a:solidFill>
                <a:latin typeface="Calibri"/>
                <a:ea typeface="Calibri"/>
                <a:cs typeface="Calibri"/>
                <a:sym typeface="Calibri"/>
              </a:rPr>
              <a:t> and the </a:t>
            </a:r>
            <a:r>
              <a:rPr b="0" i="0" lang="en-US" sz="2000" u="none" cap="none" strike="noStrike">
                <a:solidFill>
                  <a:srgbClr val="FF0000"/>
                </a:solidFill>
                <a:latin typeface="Calibri"/>
                <a:ea typeface="Calibri"/>
                <a:cs typeface="Calibri"/>
                <a:sym typeface="Calibri"/>
              </a:rPr>
              <a:t>Top</a:t>
            </a:r>
            <a:r>
              <a:rPr b="0" i="0" lang="en-US" sz="2000" u="none" cap="none" strike="noStrike">
                <a:solidFill>
                  <a:schemeClr val="dk1"/>
                </a:solidFill>
                <a:latin typeface="Calibri"/>
                <a:ea typeface="Calibri"/>
                <a:cs typeface="Calibri"/>
                <a:sym typeface="Calibri"/>
              </a:rPr>
              <a:t>. Use 6 </a:t>
            </a:r>
            <a:r>
              <a:rPr b="0" i="0" lang="en-US" sz="2000" u="none" cap="none" strike="noStrike">
                <a:solidFill>
                  <a:srgbClr val="FF0000"/>
                </a:solidFill>
                <a:latin typeface="Calibri"/>
                <a:ea typeface="Calibri"/>
                <a:cs typeface="Calibri"/>
                <a:sym typeface="Calibri"/>
              </a:rPr>
              <a:t>BH M3-16</a:t>
            </a:r>
            <a:r>
              <a:rPr b="0" i="0" lang="en-US" sz="2000" u="none" cap="none" strike="noStrike">
                <a:solidFill>
                  <a:schemeClr val="dk1"/>
                </a:solidFill>
                <a:latin typeface="Calibri"/>
                <a:ea typeface="Calibri"/>
                <a:cs typeface="Calibri"/>
                <a:sym typeface="Calibri"/>
              </a:rPr>
              <a:t> screws to secure each panel on the </a:t>
            </a:r>
            <a:r>
              <a:rPr b="0" i="0" lang="en-US" sz="2000" u="none" cap="none" strike="noStrike">
                <a:solidFill>
                  <a:srgbClr val="FF0000"/>
                </a:solidFill>
                <a:latin typeface="Calibri"/>
                <a:ea typeface="Calibri"/>
                <a:cs typeface="Calibri"/>
                <a:sym typeface="Calibri"/>
              </a:rPr>
              <a:t>Right</a:t>
            </a:r>
            <a:r>
              <a:rPr b="0" i="0" lang="en-US" sz="2000" u="none" cap="none" strike="noStrike">
                <a:solidFill>
                  <a:schemeClr val="dk1"/>
                </a:solidFill>
                <a:latin typeface="Calibri"/>
                <a:ea typeface="Calibri"/>
                <a:cs typeface="Calibri"/>
                <a:sym typeface="Calibri"/>
              </a:rPr>
              <a:t> and </a:t>
            </a:r>
            <a:r>
              <a:rPr b="0" i="0" lang="en-US" sz="2000" u="none" cap="none" strike="noStrike">
                <a:solidFill>
                  <a:srgbClr val="FF0000"/>
                </a:solidFill>
                <a:latin typeface="Calibri"/>
                <a:ea typeface="Calibri"/>
                <a:cs typeface="Calibri"/>
                <a:sym typeface="Calibri"/>
              </a:rPr>
              <a:t>Left</a:t>
            </a:r>
            <a:r>
              <a:rPr b="0" i="0" lang="en-US" sz="2000" u="none" cap="none" strike="noStrike">
                <a:solidFill>
                  <a:schemeClr val="dk1"/>
                </a:solidFill>
                <a:latin typeface="Calibri"/>
                <a:ea typeface="Calibri"/>
                <a:cs typeface="Calibri"/>
                <a:sym typeface="Calibri"/>
              </a:rPr>
              <a:t>. 4 for the </a:t>
            </a:r>
            <a:r>
              <a:rPr b="0" i="0" lang="en-US" sz="2000" u="none" cap="none" strike="noStrike">
                <a:solidFill>
                  <a:srgbClr val="FF0000"/>
                </a:solidFill>
                <a:latin typeface="Calibri"/>
                <a:ea typeface="Calibri"/>
                <a:cs typeface="Calibri"/>
                <a:sym typeface="Calibri"/>
              </a:rPr>
              <a:t>Top</a:t>
            </a:r>
            <a:r>
              <a:rPr b="0" i="0" lang="en-US" sz="2000" u="none" cap="none" strike="noStrike">
                <a:solidFill>
                  <a:schemeClr val="dk1"/>
                </a:solidFill>
                <a:latin typeface="Calibri"/>
                <a:ea typeface="Calibri"/>
                <a:cs typeface="Calibri"/>
                <a:sym typeface="Calibri"/>
              </a:rPr>
              <a:t> Panel. Make sure the slant on the panel is facing outward.   </a:t>
            </a:r>
            <a:br>
              <a:rPr b="0" i="0" lang="en-US" sz="2400" u="none" cap="none" strike="noStrike">
                <a:solidFill>
                  <a:schemeClr val="dk1"/>
                </a:solidFill>
                <a:latin typeface="Calibri"/>
                <a:ea typeface="Calibri"/>
                <a:cs typeface="Calibri"/>
                <a:sym typeface="Calibri"/>
              </a:rPr>
            </a:br>
            <a:br>
              <a:rPr b="1" i="0" lang="en-US" sz="2400" u="none" cap="none" strike="noStrike">
                <a:solidFill>
                  <a:schemeClr val="dk1"/>
                </a:solidFill>
                <a:latin typeface="Calibri"/>
                <a:ea typeface="Calibri"/>
                <a:cs typeface="Calibri"/>
                <a:sym typeface="Calibri"/>
              </a:rPr>
            </a:br>
            <a:endParaRPr b="1" i="0" sz="2400" u="none" cap="none" strike="noStrike">
              <a:solidFill>
                <a:schemeClr val="dk1"/>
              </a:solidFill>
              <a:latin typeface="Calibri"/>
              <a:ea typeface="Calibri"/>
              <a:cs typeface="Calibri"/>
              <a:sym typeface="Calibri"/>
            </a:endParaRPr>
          </a:p>
        </p:txBody>
      </p:sp>
      <p:pic>
        <p:nvPicPr>
          <p:cNvPr id="408" name="Google Shape;408;p56"/>
          <p:cNvPicPr preferRelativeResize="0"/>
          <p:nvPr>
            <p:ph idx="1" type="body"/>
          </p:nvPr>
        </p:nvPicPr>
        <p:blipFill rotWithShape="1">
          <a:blip r:embed="rId3">
            <a:alphaModFix/>
          </a:blip>
          <a:srcRect b="0" l="0" r="0" t="0"/>
          <a:stretch/>
        </p:blipFill>
        <p:spPr>
          <a:xfrm>
            <a:off x="1023969" y="2506662"/>
            <a:ext cx="3263503" cy="4351338"/>
          </a:xfrm>
          <a:prstGeom prst="rect">
            <a:avLst/>
          </a:prstGeom>
          <a:noFill/>
          <a:ln>
            <a:noFill/>
          </a:ln>
        </p:spPr>
      </p:pic>
      <p:pic>
        <p:nvPicPr>
          <p:cNvPr id="409" name="Google Shape;409;p56"/>
          <p:cNvPicPr preferRelativeResize="0"/>
          <p:nvPr>
            <p:ph idx="2" type="body"/>
          </p:nvPr>
        </p:nvPicPr>
        <p:blipFill rotWithShape="1">
          <a:blip r:embed="rId4">
            <a:alphaModFix/>
          </a:blip>
          <a:srcRect b="0" l="0" r="0" t="0"/>
          <a:stretch/>
        </p:blipFill>
        <p:spPr>
          <a:xfrm>
            <a:off x="7442976" y="2292422"/>
            <a:ext cx="3263503" cy="4351338"/>
          </a:xfrm>
          <a:prstGeom prst="rect">
            <a:avLst/>
          </a:prstGeom>
          <a:noFill/>
          <a:ln>
            <a:noFill/>
          </a:ln>
        </p:spPr>
      </p:pic>
      <p:pic>
        <p:nvPicPr>
          <p:cNvPr id="410" name="Google Shape;410;p56"/>
          <p:cNvPicPr preferRelativeResize="0"/>
          <p:nvPr/>
        </p:nvPicPr>
        <p:blipFill rotWithShape="1">
          <a:blip r:embed="rId5">
            <a:alphaModFix/>
          </a:blip>
          <a:srcRect b="0" l="0" r="0" t="0"/>
          <a:stretch/>
        </p:blipFill>
        <p:spPr>
          <a:xfrm>
            <a:off x="4751992" y="4810991"/>
            <a:ext cx="1929478" cy="17088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get 4 screws from the bag labeled “</a:t>
            </a:r>
            <a:r>
              <a:rPr b="1" i="0" lang="en-US" sz="3600" u="none" cap="none" strike="noStrike">
                <a:solidFill>
                  <a:srgbClr val="FF0000"/>
                </a:solidFill>
                <a:latin typeface="Calibri"/>
                <a:ea typeface="Calibri"/>
                <a:cs typeface="Calibri"/>
                <a:sym typeface="Calibri"/>
              </a:rPr>
              <a:t>BH M6x12</a:t>
            </a:r>
            <a:r>
              <a:rPr b="1" i="0" lang="en-US" sz="3600" u="none" cap="none" strike="noStrike">
                <a:solidFill>
                  <a:schemeClr val="dk1"/>
                </a:solidFill>
                <a:latin typeface="Calibri"/>
                <a:ea typeface="Calibri"/>
                <a:cs typeface="Calibri"/>
                <a:sym typeface="Calibri"/>
              </a:rPr>
              <a:t>”</a:t>
            </a:r>
            <a:endParaRPr/>
          </a:p>
        </p:txBody>
      </p:sp>
      <p:sp>
        <p:nvSpPr>
          <p:cNvPr id="112" name="Google Shape;11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And screw two per bar </a:t>
            </a:r>
            <a:r>
              <a:rPr b="1" i="0" lang="en-US" sz="2800" u="sng" cap="none" strike="noStrike">
                <a:solidFill>
                  <a:schemeClr val="dk1"/>
                </a:solidFill>
                <a:latin typeface="Calibri"/>
                <a:ea typeface="Calibri"/>
                <a:cs typeface="Calibri"/>
                <a:sym typeface="Calibri"/>
              </a:rPr>
              <a:t>half way</a:t>
            </a:r>
            <a:r>
              <a:rPr b="0" i="0" lang="en-US" sz="2800" u="none" cap="none" strike="noStrike">
                <a:solidFill>
                  <a:schemeClr val="dk1"/>
                </a:solidFill>
                <a:latin typeface="Calibri"/>
                <a:ea typeface="Calibri"/>
                <a:cs typeface="Calibri"/>
                <a:sym typeface="Calibri"/>
              </a:rPr>
              <a:t> on “</a:t>
            </a:r>
            <a:r>
              <a:rPr b="0" i="0" lang="en-US" sz="2800" u="none" cap="none" strike="noStrike">
                <a:solidFill>
                  <a:srgbClr val="FF0000"/>
                </a:solidFill>
                <a:latin typeface="Calibri"/>
                <a:ea typeface="Calibri"/>
                <a:cs typeface="Calibri"/>
                <a:sym typeface="Calibri"/>
              </a:rPr>
              <a:t>Right1</a:t>
            </a:r>
            <a:r>
              <a:rPr b="0" i="0" lang="en-US" sz="2800" u="none" cap="none" strike="noStrike">
                <a:solidFill>
                  <a:schemeClr val="dk1"/>
                </a:solidFill>
                <a:latin typeface="Calibri"/>
                <a:ea typeface="Calibri"/>
                <a:cs typeface="Calibri"/>
                <a:sym typeface="Calibri"/>
              </a:rPr>
              <a:t>” and “</a:t>
            </a:r>
            <a:r>
              <a:rPr b="0" i="0" lang="en-US" sz="2800" u="none" cap="none" strike="noStrike">
                <a:solidFill>
                  <a:srgbClr val="FF0000"/>
                </a:solidFill>
                <a:latin typeface="Calibri"/>
                <a:ea typeface="Calibri"/>
                <a:cs typeface="Calibri"/>
                <a:sym typeface="Calibri"/>
              </a:rPr>
              <a:t>Right3</a:t>
            </a:r>
            <a:r>
              <a:rPr b="0" i="0" lang="en-US" sz="2800" u="none" cap="none" strike="noStrike">
                <a:solidFill>
                  <a:schemeClr val="dk1"/>
                </a:solidFill>
                <a:latin typeface="Calibri"/>
                <a:ea typeface="Calibri"/>
                <a:cs typeface="Calibri"/>
                <a:sym typeface="Calibri"/>
              </a:rPr>
              <a:t>”</a:t>
            </a:r>
            <a:endParaRPr b="0" i="0" sz="2800" u="none" cap="none" strike="noStrike">
              <a:solidFill>
                <a:schemeClr val="dk1"/>
              </a:solidFill>
              <a:latin typeface="Calibri"/>
              <a:ea typeface="Calibri"/>
              <a:cs typeface="Calibri"/>
              <a:sym typeface="Calibri"/>
            </a:endParaRPr>
          </a:p>
          <a:p>
            <a:pPr indent="-254000" lvl="0" marL="228600" rtl="0" algn="l">
              <a:spcBef>
                <a:spcPts val="0"/>
              </a:spcBef>
              <a:spcAft>
                <a:spcPts val="0"/>
              </a:spcAft>
              <a:buClr>
                <a:schemeClr val="dk1"/>
              </a:buClr>
              <a:buSzPts val="3200"/>
              <a:buFont typeface="Arial"/>
              <a:buChar char="•"/>
            </a:pPr>
            <a:r>
              <a:rPr lang="en-US" sz="3200"/>
              <a:t>Screw them in until there is 3 to 5mm remaining out </a:t>
            </a:r>
            <a:endParaRPr sz="3200"/>
          </a:p>
          <a:p>
            <a:pPr indent="-254000" lvl="0" marL="228600" rtl="0" algn="l">
              <a:spcBef>
                <a:spcPts val="0"/>
              </a:spcBef>
              <a:spcAft>
                <a:spcPts val="0"/>
              </a:spcAft>
              <a:buClr>
                <a:schemeClr val="dk1"/>
              </a:buClr>
              <a:buSzPts val="3200"/>
              <a:buFont typeface="Arial"/>
              <a:buChar char="•"/>
            </a:pPr>
            <a:r>
              <a:rPr lang="en-US" sz="3200"/>
              <a:t>This will make it easier to align with the slots in the frame in later steps.</a:t>
            </a:r>
            <a:endParaRPr/>
          </a:p>
        </p:txBody>
      </p:sp>
      <p:pic>
        <p:nvPicPr>
          <p:cNvPr id="113" name="Google Shape;113;p17"/>
          <p:cNvPicPr preferRelativeResize="0"/>
          <p:nvPr/>
        </p:nvPicPr>
        <p:blipFill rotWithShape="1">
          <a:blip r:embed="rId3">
            <a:alphaModFix/>
          </a:blip>
          <a:srcRect b="0" l="0" r="0" t="0"/>
          <a:stretch/>
        </p:blipFill>
        <p:spPr>
          <a:xfrm>
            <a:off x="2237749" y="3610125"/>
            <a:ext cx="3859500" cy="3060600"/>
          </a:xfrm>
          <a:prstGeom prst="rect">
            <a:avLst/>
          </a:prstGeom>
          <a:noFill/>
          <a:ln>
            <a:noFill/>
          </a:ln>
        </p:spPr>
      </p:pic>
      <p:pic>
        <p:nvPicPr>
          <p:cNvPr id="114" name="Google Shape;114;p17"/>
          <p:cNvPicPr preferRelativeResize="0"/>
          <p:nvPr>
            <p:ph idx="1" type="body"/>
          </p:nvPr>
        </p:nvPicPr>
        <p:blipFill rotWithShape="1">
          <a:blip r:embed="rId4">
            <a:alphaModFix/>
          </a:blip>
          <a:srcRect b="0" l="0" r="0" t="0"/>
          <a:stretch/>
        </p:blipFill>
        <p:spPr>
          <a:xfrm>
            <a:off x="251375" y="1411574"/>
            <a:ext cx="4219500" cy="289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get 4 screws from the bag labeled “</a:t>
            </a:r>
            <a:r>
              <a:rPr b="1" i="0" lang="en-US" sz="3600" u="none" cap="none" strike="noStrike">
                <a:solidFill>
                  <a:srgbClr val="FF0000"/>
                </a:solidFill>
                <a:latin typeface="Calibri"/>
                <a:ea typeface="Calibri"/>
                <a:cs typeface="Calibri"/>
                <a:sym typeface="Calibri"/>
              </a:rPr>
              <a:t>BH M6x20 “</a:t>
            </a:r>
            <a:endParaRPr b="1" i="0" sz="3600" u="none" cap="none" strike="noStrike">
              <a:solidFill>
                <a:srgbClr val="FF0000"/>
              </a:solidFill>
              <a:latin typeface="Calibri"/>
              <a:ea typeface="Calibri"/>
              <a:cs typeface="Calibri"/>
              <a:sym typeface="Calibri"/>
            </a:endParaRPr>
          </a:p>
        </p:txBody>
      </p:sp>
      <p:sp>
        <p:nvSpPr>
          <p:cNvPr id="120" name="Google Shape;120;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These are for </a:t>
            </a:r>
            <a:r>
              <a:rPr b="0" i="0" lang="en-US" sz="3600" u="none" cap="none" strike="noStrike">
                <a:solidFill>
                  <a:srgbClr val="FF0000"/>
                </a:solidFill>
                <a:latin typeface="Calibri"/>
                <a:ea typeface="Calibri"/>
                <a:cs typeface="Calibri"/>
                <a:sym typeface="Calibri"/>
              </a:rPr>
              <a:t>Left2</a:t>
            </a:r>
            <a:r>
              <a:rPr b="0" i="0" lang="en-US" sz="3600" u="none" cap="none" strike="noStrike">
                <a:solidFill>
                  <a:schemeClr val="dk1"/>
                </a:solidFill>
                <a:latin typeface="Calibri"/>
                <a:ea typeface="Calibri"/>
                <a:cs typeface="Calibri"/>
                <a:sym typeface="Calibri"/>
              </a:rPr>
              <a:t> and </a:t>
            </a:r>
            <a:r>
              <a:rPr b="0" i="0" lang="en-US" sz="3600" u="none" cap="none" strike="noStrike">
                <a:solidFill>
                  <a:srgbClr val="FF0000"/>
                </a:solidFill>
                <a:latin typeface="Calibri"/>
                <a:ea typeface="Calibri"/>
                <a:cs typeface="Calibri"/>
                <a:sym typeface="Calibri"/>
              </a:rPr>
              <a:t>Right2</a:t>
            </a:r>
            <a:r>
              <a:rPr b="0" i="0" lang="en-US" sz="3600" u="none" cap="none" strike="noStrike">
                <a:solidFill>
                  <a:schemeClr val="dk1"/>
                </a:solidFill>
                <a:latin typeface="Calibri"/>
                <a:ea typeface="Calibri"/>
                <a:cs typeface="Calibri"/>
                <a:sym typeface="Calibri"/>
              </a:rPr>
              <a:t> bars. 2 Each bar. Use it later</a:t>
            </a:r>
            <a:endParaRPr b="0" i="0" sz="3600" u="none" cap="none" strike="noStrike">
              <a:solidFill>
                <a:schemeClr val="dk1"/>
              </a:solidFill>
              <a:latin typeface="Calibri"/>
              <a:ea typeface="Calibri"/>
              <a:cs typeface="Calibri"/>
              <a:sym typeface="Calibri"/>
            </a:endParaRPr>
          </a:p>
          <a:p>
            <a:pPr indent="-203200" lvl="0" marL="228600" rtl="0" algn="l">
              <a:spcBef>
                <a:spcPts val="0"/>
              </a:spcBef>
              <a:spcAft>
                <a:spcPts val="0"/>
              </a:spcAft>
              <a:buClr>
                <a:schemeClr val="dk1"/>
              </a:buClr>
              <a:buSzPts val="3200"/>
              <a:buFont typeface="Arial"/>
              <a:buChar char="•"/>
            </a:pPr>
            <a:r>
              <a:rPr lang="en-US" sz="3200"/>
              <a:t>Screw them in until there is 3 to 5mm remaining out </a:t>
            </a:r>
            <a:endParaRPr sz="3200"/>
          </a:p>
          <a:p>
            <a:pPr indent="-203200" lvl="0" marL="228600" rtl="0" algn="l">
              <a:spcBef>
                <a:spcPts val="0"/>
              </a:spcBef>
              <a:spcAft>
                <a:spcPts val="0"/>
              </a:spcAft>
              <a:buClr>
                <a:schemeClr val="dk1"/>
              </a:buClr>
              <a:buSzPts val="3200"/>
              <a:buFont typeface="Arial"/>
              <a:buChar char="•"/>
            </a:pPr>
            <a:r>
              <a:rPr lang="en-US" sz="3200"/>
              <a:t>This will make it easier to align with the slots in the frame in later steps.</a:t>
            </a:r>
            <a:endParaRPr sz="3600"/>
          </a:p>
        </p:txBody>
      </p:sp>
      <p:pic>
        <p:nvPicPr>
          <p:cNvPr id="121" name="Google Shape;121;p18"/>
          <p:cNvPicPr preferRelativeResize="0"/>
          <p:nvPr>
            <p:ph idx="1" type="body"/>
          </p:nvPr>
        </p:nvPicPr>
        <p:blipFill rotWithShape="1">
          <a:blip r:embed="rId3">
            <a:alphaModFix/>
          </a:blip>
          <a:srcRect b="0" l="0" r="0" t="0"/>
          <a:stretch/>
        </p:blipFill>
        <p:spPr>
          <a:xfrm>
            <a:off x="838200" y="2318708"/>
            <a:ext cx="5181600" cy="33651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Please find assembled front and back frame labled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endParaRPr b="1" i="0" sz="3200" u="none" cap="none" strike="noStrike">
              <a:solidFill>
                <a:srgbClr val="FF0000"/>
              </a:solidFill>
              <a:latin typeface="Calibri"/>
              <a:ea typeface="Calibri"/>
              <a:cs typeface="Calibri"/>
              <a:sym typeface="Calibri"/>
            </a:endParaRPr>
          </a:p>
        </p:txBody>
      </p:sp>
      <p:sp>
        <p:nvSpPr>
          <p:cNvPr id="127" name="Google Shape;127;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front frame has labels start with </a:t>
            </a:r>
            <a:r>
              <a:rPr b="0" i="0" lang="en-US" sz="3600" u="none" cap="none" strike="noStrike">
                <a:solidFill>
                  <a:srgbClr val="FF0000"/>
                </a:solidFill>
                <a:latin typeface="Calibri"/>
                <a:ea typeface="Calibri"/>
                <a:cs typeface="Calibri"/>
                <a:sym typeface="Calibri"/>
              </a:rPr>
              <a:t>Front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back frame has labels start with </a:t>
            </a:r>
            <a:r>
              <a:rPr b="0" i="0" lang="en-US" sz="3600" u="none" cap="none" strike="noStrike">
                <a:solidFill>
                  <a:srgbClr val="FF0000"/>
                </a:solidFill>
                <a:latin typeface="Calibri"/>
                <a:ea typeface="Calibri"/>
                <a:cs typeface="Calibri"/>
                <a:sym typeface="Calibri"/>
              </a:rPr>
              <a:t>Back</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side of each frame that is facing outward is where the sticker is located</a:t>
            </a:r>
            <a:endParaRPr b="0" i="0" sz="3600" u="none" cap="none" strike="noStrike">
              <a:solidFill>
                <a:schemeClr val="dk1"/>
              </a:solidFill>
              <a:latin typeface="Calibri"/>
              <a:ea typeface="Calibri"/>
              <a:cs typeface="Calibri"/>
              <a:sym typeface="Calibri"/>
            </a:endParaRPr>
          </a:p>
        </p:txBody>
      </p:sp>
      <p:pic>
        <p:nvPicPr>
          <p:cNvPr id="128" name="Google Shape;128;p19"/>
          <p:cNvPicPr preferRelativeResize="0"/>
          <p:nvPr>
            <p:ph idx="1" type="body"/>
          </p:nvPr>
        </p:nvPicPr>
        <p:blipFill rotWithShape="1">
          <a:blip r:embed="rId3">
            <a:alphaModFix/>
          </a:blip>
          <a:srcRect b="0" l="0" r="0" t="0"/>
          <a:stretch/>
        </p:blipFill>
        <p:spPr>
          <a:xfrm>
            <a:off x="838200" y="1852624"/>
            <a:ext cx="5181600" cy="42973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Put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 in parallel on the table</a:t>
            </a:r>
            <a:endParaRPr b="1" i="0" sz="3200" u="none" cap="none" strike="noStrike">
              <a:solidFill>
                <a:schemeClr val="dk1"/>
              </a:solidFill>
              <a:latin typeface="Calibri"/>
              <a:ea typeface="Calibri"/>
              <a:cs typeface="Calibri"/>
              <a:sym typeface="Calibri"/>
            </a:endParaRPr>
          </a:p>
        </p:txBody>
      </p:sp>
      <p:sp>
        <p:nvSpPr>
          <p:cNvPr id="134" name="Google Shape;134;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Put </a:t>
            </a:r>
            <a:r>
              <a:rPr b="0" i="0" lang="en-US" sz="2800" u="none" cap="none" strike="noStrike">
                <a:solidFill>
                  <a:srgbClr val="FF0000"/>
                </a:solidFill>
                <a:latin typeface="Calibri"/>
                <a:ea typeface="Calibri"/>
                <a:cs typeface="Calibri"/>
                <a:sym typeface="Calibri"/>
              </a:rPr>
              <a:t>Front</a:t>
            </a:r>
            <a:r>
              <a:rPr b="0" i="0" lang="en-US" sz="2800" u="none" cap="none" strike="noStrike">
                <a:solidFill>
                  <a:schemeClr val="dk1"/>
                </a:solidFill>
                <a:latin typeface="Calibri"/>
                <a:ea typeface="Calibri"/>
                <a:cs typeface="Calibri"/>
                <a:sym typeface="Calibri"/>
              </a:rPr>
              <a:t> on the left hand side, sticker facing left. Rubber feet facing you</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Put </a:t>
            </a:r>
            <a:r>
              <a:rPr b="0" i="0" lang="en-US" sz="2800" u="none" cap="none" strike="noStrike">
                <a:solidFill>
                  <a:srgbClr val="FF0000"/>
                </a:solidFill>
                <a:latin typeface="Calibri"/>
                <a:ea typeface="Calibri"/>
                <a:cs typeface="Calibri"/>
                <a:sym typeface="Calibri"/>
              </a:rPr>
              <a:t>Back</a:t>
            </a:r>
            <a:r>
              <a:rPr b="0" i="0" lang="en-US" sz="2800" u="none" cap="none" strike="noStrike">
                <a:solidFill>
                  <a:schemeClr val="dk1"/>
                </a:solidFill>
                <a:latin typeface="Calibri"/>
                <a:ea typeface="Calibri"/>
                <a:cs typeface="Calibri"/>
                <a:sym typeface="Calibri"/>
              </a:rPr>
              <a:t> Frame on the right. Sticker facing right. Rubber feet Facing you.</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Where Sticker is facing is important. The stickers for the front and the back should be facing away from each other</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35" name="Google Shape;135;p20"/>
          <p:cNvPicPr preferRelativeResize="0"/>
          <p:nvPr>
            <p:ph idx="1" type="body"/>
          </p:nvPr>
        </p:nvPicPr>
        <p:blipFill rotWithShape="1">
          <a:blip r:embed="rId3">
            <a:alphaModFix/>
          </a:blip>
          <a:srcRect b="0" l="0" r="0" t="0"/>
          <a:stretch/>
        </p:blipFill>
        <p:spPr>
          <a:xfrm>
            <a:off x="838200" y="2108157"/>
            <a:ext cx="5181600" cy="3786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Install </a:t>
            </a:r>
            <a:r>
              <a:rPr b="1" i="0" lang="en-US" sz="3200" u="none" cap="none" strike="noStrike">
                <a:solidFill>
                  <a:srgbClr val="FF0000"/>
                </a:solidFill>
                <a:latin typeface="Calibri"/>
                <a:ea typeface="Calibri"/>
                <a:cs typeface="Calibri"/>
                <a:sym typeface="Calibri"/>
              </a:rPr>
              <a:t>Right1, Right2, Right3 </a:t>
            </a:r>
            <a:r>
              <a:rPr b="1" i="0" lang="en-US" sz="3200" u="none" cap="none" strike="noStrike">
                <a:solidFill>
                  <a:schemeClr val="dk1"/>
                </a:solidFill>
                <a:latin typeface="Calibri"/>
                <a:ea typeface="Calibri"/>
                <a:cs typeface="Calibri"/>
                <a:sym typeface="Calibri"/>
              </a:rPr>
              <a:t>bar between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 </a:t>
            </a:r>
            <a:endParaRPr b="1" sz="3200"/>
          </a:p>
        </p:txBody>
      </p:sp>
      <p:sp>
        <p:nvSpPr>
          <p:cNvPr id="141" name="Google Shape;141;p21"/>
          <p:cNvSpPr txBox="1"/>
          <p:nvPr>
            <p:ph idx="2" type="body"/>
          </p:nvPr>
        </p:nvSpPr>
        <p:spPr>
          <a:xfrm>
            <a:off x="6084750" y="1425900"/>
            <a:ext cx="5181600" cy="43512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8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First Install </a:t>
            </a:r>
            <a:r>
              <a:rPr b="0" i="0" lang="en-US" sz="2400" u="none" cap="none" strike="noStrike">
                <a:solidFill>
                  <a:srgbClr val="FF0000"/>
                </a:solidFill>
                <a:latin typeface="Calibri"/>
                <a:ea typeface="Calibri"/>
                <a:cs typeface="Calibri"/>
                <a:sym typeface="Calibri"/>
              </a:rPr>
              <a:t>Right3</a:t>
            </a:r>
            <a:r>
              <a:rPr b="0" i="0" lang="en-US" sz="2400" u="none" cap="none" strike="noStrike">
                <a:solidFill>
                  <a:schemeClr val="dk1"/>
                </a:solidFill>
                <a:latin typeface="Calibri"/>
                <a:ea typeface="Calibri"/>
                <a:cs typeface="Calibri"/>
                <a:sym typeface="Calibri"/>
              </a:rPr>
              <a:t>, put the screw between extrusion and slide all the way down toward to rubber feet.</a:t>
            </a:r>
            <a:endParaRPr sz="2400"/>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Then Install </a:t>
            </a:r>
            <a:r>
              <a:rPr b="0" i="0" lang="en-US" sz="2400" u="none" cap="none" strike="noStrike">
                <a:solidFill>
                  <a:srgbClr val="FF0000"/>
                </a:solidFill>
                <a:latin typeface="Calibri"/>
                <a:ea typeface="Calibri"/>
                <a:cs typeface="Calibri"/>
                <a:sym typeface="Calibri"/>
              </a:rPr>
              <a:t>Right2</a:t>
            </a:r>
            <a:r>
              <a:rPr b="0" i="0" lang="en-US" sz="2400" u="none" cap="none" strike="noStrike">
                <a:solidFill>
                  <a:schemeClr val="dk1"/>
                </a:solidFill>
                <a:latin typeface="Calibri"/>
                <a:ea typeface="Calibri"/>
                <a:cs typeface="Calibri"/>
                <a:sym typeface="Calibri"/>
              </a:rPr>
              <a:t>, Use the previous found </a:t>
            </a:r>
            <a:r>
              <a:rPr b="0" i="0" lang="en-US" sz="2400" u="none" cap="none" strike="noStrike">
                <a:solidFill>
                  <a:srgbClr val="FF0000"/>
                </a:solidFill>
                <a:latin typeface="Calibri"/>
                <a:ea typeface="Calibri"/>
                <a:cs typeface="Calibri"/>
                <a:sym typeface="Calibri"/>
              </a:rPr>
              <a:t>BH M6-20</a:t>
            </a:r>
            <a:r>
              <a:rPr b="0" i="0" lang="en-US" sz="2400" u="none" cap="none" strike="noStrike">
                <a:solidFill>
                  <a:schemeClr val="dk1"/>
                </a:solidFill>
                <a:latin typeface="Calibri"/>
                <a:ea typeface="Calibri"/>
                <a:cs typeface="Calibri"/>
                <a:sym typeface="Calibri"/>
              </a:rPr>
              <a:t> to secure it in the middle by locking from outside  (ADD MORE)</a:t>
            </a:r>
            <a:endParaRPr b="0" i="0" sz="2400" u="none" cap="none" strike="noStrike">
              <a:solidFill>
                <a:schemeClr val="dk1"/>
              </a:solidFill>
              <a:latin typeface="Calibri"/>
              <a:ea typeface="Calibri"/>
              <a:cs typeface="Calibri"/>
              <a:sym typeface="Calibri"/>
            </a:endParaRPr>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Finally Install </a:t>
            </a:r>
            <a:r>
              <a:rPr b="0" i="0" lang="en-US" sz="2400" u="none" cap="none" strike="noStrike">
                <a:solidFill>
                  <a:srgbClr val="FF0000"/>
                </a:solidFill>
                <a:latin typeface="Calibri"/>
                <a:ea typeface="Calibri"/>
                <a:cs typeface="Calibri"/>
                <a:sym typeface="Calibri"/>
              </a:rPr>
              <a:t>Right1</a:t>
            </a:r>
            <a:endParaRPr sz="2400"/>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Sticker side of bar should face outward</a:t>
            </a:r>
            <a:endParaRPr b="0" i="0" sz="2400" u="none" cap="none" strike="noStrike">
              <a:solidFill>
                <a:schemeClr val="dk1"/>
              </a:solidFill>
              <a:latin typeface="Calibri"/>
              <a:ea typeface="Calibri"/>
              <a:cs typeface="Calibri"/>
              <a:sym typeface="Calibri"/>
            </a:endParaRPr>
          </a:p>
          <a:p>
            <a:pPr indent="-203200" lvl="0" marL="228600" marR="0" rtl="0" algn="l">
              <a:lnSpc>
                <a:spcPct val="80000"/>
              </a:lnSpc>
              <a:spcBef>
                <a:spcPts val="1000"/>
              </a:spcBef>
              <a:spcAft>
                <a:spcPts val="0"/>
              </a:spcAft>
              <a:buClr>
                <a:schemeClr val="dk1"/>
              </a:buClr>
              <a:buSzPts val="2400"/>
              <a:buFont typeface="Arial"/>
              <a:buChar char="•"/>
            </a:pPr>
            <a:r>
              <a:rPr lang="en-US" sz="2400"/>
              <a:t>Do not overtighten - you may need to adjust things slightly in later steps.</a:t>
            </a:r>
            <a:endParaRPr b="0" i="0" sz="2400" u="none" cap="none" strike="noStrike">
              <a:solidFill>
                <a:schemeClr val="dk1"/>
              </a:solidFill>
              <a:latin typeface="Calibri"/>
              <a:ea typeface="Calibri"/>
              <a:cs typeface="Calibri"/>
              <a:sym typeface="Calibri"/>
            </a:endParaRPr>
          </a:p>
        </p:txBody>
      </p:sp>
      <p:pic>
        <p:nvPicPr>
          <p:cNvPr id="142" name="Google Shape;142;p21"/>
          <p:cNvPicPr preferRelativeResize="0"/>
          <p:nvPr>
            <p:ph idx="1" type="body"/>
          </p:nvPr>
        </p:nvPicPr>
        <p:blipFill rotWithShape="1">
          <a:blip r:embed="rId3">
            <a:alphaModFix/>
          </a:blip>
          <a:srcRect b="0" l="0" r="0" t="0"/>
          <a:stretch/>
        </p:blipFill>
        <p:spPr>
          <a:xfrm>
            <a:off x="1247775" y="2082006"/>
            <a:ext cx="4362450" cy="383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